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s/comment1.xml" ContentType="application/vnd.openxmlformats-officedocument.presentationml.comments+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media1.mp4" ContentType="video/unknown"/>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media2.mp4" ContentType="video/unknown"/>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media3.mp4" ContentType="video/unknown"/>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image1.jpeg" ContentType="image/jpeg"/>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nica Powell" initials="M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comments" Target="comments/comment1.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4-24T19:54:58.375" idx="1">
    <p:pos x="5709" y="1630"/>
    <p:text>May be lower need to check</p:text>
    <p:extLst>
      <p:ext uri="{C676402C-5697-4E1C-873F-D02D1690AC5C}">
        <p15:threadingInfo xmlns:p15="http://schemas.microsoft.com/office/powerpoint/2012/main" timeZoneBias="24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p:nvPr>
            <p:ph type="sldImg"/>
          </p:nvPr>
        </p:nvSpPr>
        <p:spPr>
          <a:xfrm>
            <a:off x="1143000" y="685800"/>
            <a:ext cx="4572000" cy="3429000"/>
          </a:xfrm>
          <a:prstGeom prst="rect">
            <a:avLst/>
          </a:prstGeom>
        </p:spPr>
        <p:txBody>
          <a:bodyPr/>
          <a:lstStyle/>
          <a:p>
            <a:pPr/>
          </a:p>
        </p:txBody>
      </p:sp>
      <p:sp>
        <p:nvSpPr>
          <p:cNvPr id="166" name="Shape 16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 Id="rId3" Type="http://schemas.openxmlformats.org/officeDocument/2006/relationships/hyperlink" Target="http://MySite.com/year/month/day/post-title?" TargetMode="External"/><Relationship Id="rId4" Type="http://schemas.openxmlformats.org/officeDocument/2006/relationships/hyperlink" Target="https://jekyllrb.com/docs/frontmatter/" TargetMode="External"/></Relationships>

</file>

<file path=ppt/notesSlides/_rels/notesSlide2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 Id="rId3" Type="http://schemas.openxmlformats.org/officeDocument/2006/relationships/hyperlink" Target="https://jekyllrb.com/docs/frontmatter/" TargetMode="External"/></Relationships>

</file>

<file path=ppt/notesSlides/_rels/notesSlide29.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 Id="rId3" Type="http://schemas.openxmlformats.org/officeDocument/2006/relationships/hyperlink" Target="https://about.gitlab.com/2016/06/03/ssg-overview-gitlab-pages-part-1-dynamic-x-static/" TargetMode="External"/></Relationships>

</file>

<file path=ppt/notesSlides/_rels/notesSlide30.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 Id="rId3" Type="http://schemas.openxmlformats.org/officeDocument/2006/relationships/hyperlink" Target="http://www.unsplash.com" TargetMode="External"/></Relationships>

</file>

<file path=ppt/notesSlides/_rels/notesSlide46.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Icebreaker time!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Now that know more about Jekyll let’s pair up into groups of 2 and start installing software to run our Jekyll setup. </a:t>
            </a:r>
          </a:p>
          <a:p>
            <a:pPr/>
          </a:p>
          <a:p>
            <a:pPr/>
            <a:r>
              <a:t>Recommend pairing up by operating system.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Code along - </a:t>
            </a:r>
          </a:p>
          <a:p>
            <a:pPr/>
          </a:p>
          <a:p>
            <a:pPr/>
            <a:r>
              <a:t>First open the command line — ask someone if you don’t know where that is. </a:t>
            </a:r>
          </a:p>
          <a:p>
            <a:pPr/>
          </a:p>
          <a:p>
            <a:pPr/>
            <a:r>
              <a:t>Then go to the git website to download git — git is a software for version controlling code. A lot of code that is shared open source is shared through services like github that are version control systems but also can function as social networks to share code. </a:t>
            </a:r>
          </a:p>
          <a:p>
            <a:pPr/>
          </a:p>
          <a:p>
            <a:pPr/>
            <a:r>
              <a:t>We can confirm install by checking the git version.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First open the command line — ask someone if you don’t know where that is. </a:t>
            </a:r>
          </a:p>
          <a:p>
            <a:pPr/>
          </a:p>
          <a:p>
            <a:pPr/>
            <a:r>
              <a:t>Then go to the git website to download git — git is a software for version controlling code. A lot of code that is shared open source is shared through services like github that are version control systems but also can function as social networks to share code. </a:t>
            </a:r>
          </a:p>
          <a:p>
            <a:pPr/>
          </a:p>
          <a:p>
            <a:pPr/>
            <a:r>
              <a:t>We can confirm install by checking the git version.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r>
              <a:t>Next let’s set up git to configure the variables associated with any changes you make….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Homebrew (OS X)</a:t>
            </a:r>
          </a:p>
          <a:p>
            <a:pPr/>
            <a:r>
              <a:t>On macOS (High) Sierra and OS X El Capitan, Ruby 2.0 is included.</a:t>
            </a:r>
          </a:p>
          <a:p>
            <a:pPr/>
          </a:p>
          <a:p>
            <a:pPr/>
            <a:r>
              <a:t>Many people on OS X use Homebrew as a package manager. It is really easy to get a newer version of Ruby using Homebrew:</a:t>
            </a:r>
          </a:p>
          <a:p>
            <a:pPr/>
          </a:p>
          <a:p>
            <a:pPr/>
            <a:r>
              <a:t>$ brew install ruby</a:t>
            </a:r>
          </a:p>
          <a:p>
            <a:pPr/>
            <a:r>
              <a:t>This should install the latest Ruby version.</a:t>
            </a:r>
          </a:p>
          <a:p>
            <a:pPr/>
          </a:p>
          <a:p>
            <a:pPr/>
            <a:r>
              <a:t>RubyInstaller</a:t>
            </a:r>
          </a:p>
          <a:p>
            <a:pPr/>
            <a:r>
              <a:t>If you are on Windows, there is a great project to help you install Ruby: RubyInstaller. It gives you everything you need to set up a full Ruby development environment on Windows.</a:t>
            </a:r>
          </a:p>
          <a:p>
            <a:pPr/>
          </a:p>
          <a:p>
            <a:pPr/>
            <a:r>
              <a:t>Just download it, run it, and you are done!</a:t>
            </a:r>
          </a:p>
          <a:p>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r>
              <a:t>During installation rvm might throw warnings about not being in the correct path. I fixed it by running rvm get stable --auto-dotfiles to reset the .bashrc shell scripts, followed by rvm reset. This isn't totally necessary—the `rvm use...` command will work for the current Terminal session, but if people ask how to fix it permanently, this works!</a:t>
            </a:r>
          </a:p>
          <a:p>
            <a:pPr/>
          </a:p>
          <a:p>
            <a:pPr/>
            <a:r>
              <a:t>Homebrew (OS X)</a:t>
            </a:r>
          </a:p>
          <a:p>
            <a:pPr/>
            <a:r>
              <a:t>On macOS (High) Sierra and OS X El Capitan, Ruby 2.0 is included.</a:t>
            </a:r>
          </a:p>
          <a:p>
            <a:pPr/>
          </a:p>
          <a:p>
            <a:pPr/>
            <a:r>
              <a:t>Many people on OS X use Homebrew as a package manager. It is really easy to get a newer version of Ruby using Homebrew:</a:t>
            </a:r>
          </a:p>
          <a:p>
            <a:pPr/>
          </a:p>
          <a:p>
            <a:pPr/>
            <a:r>
              <a:t>$ brew install ruby</a:t>
            </a:r>
          </a:p>
          <a:p>
            <a:pPr/>
            <a:r>
              <a:t>This should install the latest Ruby version.</a:t>
            </a:r>
          </a:p>
          <a:p>
            <a:pPr/>
          </a:p>
          <a:p>
            <a:pPr/>
            <a:r>
              <a:t>RubyInstaller</a:t>
            </a:r>
          </a:p>
          <a:p>
            <a:pPr/>
            <a:r>
              <a:t>If you are on Windows, there is a great project to help you install Ruby: RubyInstaller. It gives you everything you need to set up a full Ruby development environment on Windows.</a:t>
            </a:r>
          </a:p>
          <a:p>
            <a:pPr/>
          </a:p>
          <a:p>
            <a:pPr/>
            <a:r>
              <a:t>Just download it, run it, and you are done!</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code along to get a copy of the files we will be using for today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code along to get a copy of the files we will be using for today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code along</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If wrong version of Ruby is being used:</a:t>
            </a:r>
          </a:p>
          <a:p>
            <a:pPr/>
            <a:r>
              <a:t>rvm use —default 2.5.1</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Some of the topics that will be covered during the workshop today!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r>
              <a:t>Is everyone seeing their website on their local machine? Did anyone have any errors or need a few minutes to catch up?</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The first thing we will be learning how to do in Jekyll is how to edit posts.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Structure variable colon string</a:t>
            </a:r>
          </a:p>
          <a:p>
            <a:pPr/>
          </a:p>
          <a:p>
            <a:pPr/>
            <a:r>
              <a:t>_config.yml provides basic settings information about your site, such as the site’s title, logo and how to structure links to posts (e.g. should they follow the pattern </a:t>
            </a:r>
            <a:r>
              <a:rPr u="sng">
                <a:solidFill>
                  <a:schemeClr val="accent1"/>
                </a:solidFill>
                <a:hlinkClick r:id="rId3" invalidUrl="" action="" tgtFrame="" tooltip="" history="1" highlightClick="0" endSnd="0"/>
              </a:rPr>
              <a:t>MySite.com/year/month/day/post-title?</a:t>
            </a:r>
            <a:r>
              <a:t>).</a:t>
            </a:r>
          </a:p>
          <a:p>
            <a:pPr/>
          </a:p>
          <a:p>
            <a:pPr/>
          </a:p>
          <a:p>
            <a:pPr/>
            <a:r>
              <a:t>First thing to do when creating a blog is to give it a name! let’s do that in the config file.</a:t>
            </a:r>
          </a:p>
          <a:p>
            <a:pPr/>
          </a:p>
          <a:p>
            <a:pPr/>
            <a:r>
              <a:t>YAML is used in Jekyll projects to define site-wide variables (in _config.yml) and to tell Jekyll how to process various pages (in front matter of posts). </a:t>
            </a:r>
          </a:p>
          <a:p>
            <a:pPr/>
          </a:p>
          <a:p>
            <a:pPr/>
          </a:p>
          <a:p>
            <a:pPr/>
          </a:p>
          <a:p>
            <a:pPr/>
          </a:p>
          <a:p>
            <a:pPr/>
            <a:r>
              <a:t>Front matter is used to tell Jekyll how a Markdown file should be processed. Source: </a:t>
            </a:r>
            <a:r>
              <a:rPr u="sng">
                <a:solidFill>
                  <a:schemeClr val="accent1"/>
                </a:solidFill>
                <a:hlinkClick r:id="rId4" invalidUrl="" action="" tgtFrame="" tooltip="" history="1" highlightClick="0" endSnd="0"/>
              </a:rPr>
              <a:t>https://jekyllrb.com/docs/frontmatter/</a:t>
            </a:r>
          </a:p>
          <a:p>
            <a:pPr/>
          </a:p>
          <a:p>
            <a:pPr>
              <a:defRPr i="1"/>
            </a:pPr>
            <a:r>
              <a:t>https://github.com/Animosity/CraftIRC/wiki/Complete-idiot%27s-introduction-to-yaml</a:t>
            </a:r>
          </a:p>
          <a:p>
            <a:pPr/>
          </a:p>
          <a:p>
            <a:pPr/>
            <a:r>
              <a:t>This file will create a blog post with the post layout titled “YAML front matter in posts”. It will be tagged with jekyll, dactl and howto. It will have a hero image (specified in hero url above) and an orange overlay.</a:t>
            </a:r>
          </a:p>
          <a:p>
            <a:pPr/>
          </a:p>
          <a:p>
            <a:pPr/>
            <a:r>
              <a:t>---</a:t>
            </a:r>
          </a:p>
          <a:p>
            <a:pPr/>
            <a:r>
              <a:t>layout: post</a:t>
            </a:r>
          </a:p>
          <a:p>
            <a:pPr/>
            <a:r>
              <a:t>title: YAML front matter in posts</a:t>
            </a:r>
          </a:p>
          <a:p>
            <a:pPr/>
            <a:r>
              <a:t>tags:</a:t>
            </a:r>
          </a:p>
          <a:p>
            <a:pPr/>
            <a:r>
              <a:t>  - jekyll</a:t>
            </a:r>
          </a:p>
          <a:p>
            <a:pPr/>
            <a:r>
              <a:t>  - dactl</a:t>
            </a:r>
          </a:p>
          <a:p>
            <a:pPr/>
            <a:r>
              <a:t>  - howto</a:t>
            </a:r>
          </a:p>
          <a:p>
            <a:pPr/>
            <a:r>
              <a:t>hero: https://source.unsplash.com/collection/345758/</a:t>
            </a:r>
          </a:p>
          <a:p>
            <a:pPr/>
            <a:r>
              <a:t>overlay: orange</a:t>
            </a:r>
          </a:p>
          <a:p>
            <a:pPr/>
            <a:r>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9" name="Shape 359"/>
          <p:cNvSpPr/>
          <p:nvPr>
            <p:ph type="sldImg"/>
          </p:nvPr>
        </p:nvSpPr>
        <p:spPr>
          <a:prstGeom prst="rect">
            <a:avLst/>
          </a:prstGeom>
        </p:spPr>
        <p:txBody>
          <a:bodyPr/>
          <a:lstStyle/>
          <a:p>
            <a:pPr/>
          </a:p>
        </p:txBody>
      </p:sp>
      <p:sp>
        <p:nvSpPr>
          <p:cNvPr id="360" name="Shape 360"/>
          <p:cNvSpPr/>
          <p:nvPr>
            <p:ph type="body" sz="quarter" idx="1"/>
          </p:nvPr>
        </p:nvSpPr>
        <p:spPr>
          <a:prstGeom prst="rect">
            <a:avLst/>
          </a:prstGeom>
        </p:spPr>
        <p:txBody>
          <a:bodyPr/>
          <a:lstStyle/>
          <a:p>
            <a:pPr/>
            <a:r>
              <a:t>Feel free to edit other parts of the _config_yml.file </a:t>
            </a:r>
          </a:p>
          <a:p>
            <a:pPr/>
          </a:p>
          <a:p>
            <a:pPr/>
            <a:r>
              <a:t>ctrl + C (to stop the server if it is running)</a:t>
            </a:r>
          </a:p>
          <a:p>
            <a:pPr/>
            <a:r>
              <a:t>bundle exec jekyll serve</a:t>
            </a:r>
          </a:p>
          <a:p>
            <a:pPr/>
          </a:p>
          <a:p>
            <a:pPr/>
            <a:r>
              <a:t>Any questions?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a:p>
        </p:txBody>
      </p:sp>
      <p:sp>
        <p:nvSpPr>
          <p:cNvPr id="367" name="Shape 367"/>
          <p:cNvSpPr/>
          <p:nvPr>
            <p:ph type="body" sz="quarter" idx="1"/>
          </p:nvPr>
        </p:nvSpPr>
        <p:spPr>
          <a:prstGeom prst="rect">
            <a:avLst/>
          </a:prstGeom>
        </p:spPr>
        <p:txBody>
          <a:bodyPr/>
          <a:lstStyle/>
          <a:p>
            <a:pPr/>
            <a:r>
              <a:t>Feel free to edit other parts of the _config_yml.file </a:t>
            </a:r>
          </a:p>
          <a:p>
            <a:pPr/>
          </a:p>
          <a:p>
            <a:pPr/>
            <a:r>
              <a:t>ctrl + C (to stop the server if it is running)</a:t>
            </a:r>
          </a:p>
          <a:p>
            <a:pPr/>
            <a:r>
              <a:t>bundle exec jekyll serve</a:t>
            </a:r>
          </a:p>
          <a:p>
            <a:pPr/>
          </a:p>
          <a:p>
            <a:pPr/>
            <a:r>
              <a:t>Any questions?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p>
            <a:pPr/>
            <a:r>
              <a:t>Feel free to edit other parts of the _config_yml.file </a:t>
            </a:r>
          </a:p>
          <a:p>
            <a:pPr/>
          </a:p>
          <a:p>
            <a:pPr/>
            <a:r>
              <a:t>ctrl + C (to stop the server if it is running)</a:t>
            </a:r>
          </a:p>
          <a:p>
            <a:pPr/>
            <a:r>
              <a:t>bundle exec jekyll serve</a:t>
            </a:r>
          </a:p>
          <a:p>
            <a:pPr/>
          </a:p>
          <a:p>
            <a:pPr/>
            <a:r>
              <a:t>Any questions?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 name="Shape 385"/>
          <p:cNvSpPr/>
          <p:nvPr>
            <p:ph type="sldImg"/>
          </p:nvPr>
        </p:nvSpPr>
        <p:spPr>
          <a:prstGeom prst="rect">
            <a:avLst/>
          </a:prstGeom>
        </p:spPr>
        <p:txBody>
          <a:bodyPr/>
          <a:lstStyle/>
          <a:p>
            <a:pPr/>
          </a:p>
        </p:txBody>
      </p:sp>
      <p:sp>
        <p:nvSpPr>
          <p:cNvPr id="386" name="Shape 386"/>
          <p:cNvSpPr/>
          <p:nvPr>
            <p:ph type="body" sz="quarter" idx="1"/>
          </p:nvPr>
        </p:nvSpPr>
        <p:spPr>
          <a:prstGeom prst="rect">
            <a:avLst/>
          </a:prstGeom>
        </p:spPr>
        <p:txBody>
          <a:bodyPr/>
          <a:lstStyle/>
          <a:p>
            <a:pPr/>
            <a:r>
              <a:t>_posts folder holds individual files that each represent a blog post on your website.</a:t>
            </a:r>
          </a:p>
          <a:p>
            <a:pPr/>
          </a:p>
          <a:p>
            <a:pPr/>
            <a:r>
              <a:t>ctrl + C (to stop the server if it is running)</a:t>
            </a:r>
          </a:p>
          <a:p>
            <a:pPr/>
            <a:r>
              <a:t>bundle exec jekyll serve</a:t>
            </a:r>
          </a:p>
          <a:p>
            <a:pPr/>
          </a:p>
          <a:p>
            <a:pPr/>
            <a:r>
              <a:t>Adding a new post to this folder will make a new blog post appear on your website, in reverse chronological order (newest post to oldest).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4" name="Shape 394"/>
          <p:cNvSpPr/>
          <p:nvPr>
            <p:ph type="sldImg"/>
          </p:nvPr>
        </p:nvSpPr>
        <p:spPr>
          <a:prstGeom prst="rect">
            <a:avLst/>
          </a:prstGeom>
        </p:spPr>
        <p:txBody>
          <a:bodyPr/>
          <a:lstStyle/>
          <a:p>
            <a:pPr/>
          </a:p>
        </p:txBody>
      </p:sp>
      <p:sp>
        <p:nvSpPr>
          <p:cNvPr id="395" name="Shape 395"/>
          <p:cNvSpPr/>
          <p:nvPr>
            <p:ph type="body" sz="quarter" idx="1"/>
          </p:nvPr>
        </p:nvSpPr>
        <p:spPr>
          <a:prstGeom prst="rect">
            <a:avLst/>
          </a:prstGeom>
        </p:spPr>
        <p:txBody>
          <a:bodyPr/>
          <a:lstStyle/>
          <a:p>
            <a:pPr/>
          </a:p>
          <a:p>
            <a:pPr/>
          </a:p>
          <a:p>
            <a:pPr/>
            <a:r>
              <a:t>Front matter is used to tell Jekyll how a Markdown file should be processed.</a:t>
            </a:r>
          </a:p>
          <a:p>
            <a:pPr/>
          </a:p>
          <a:p>
            <a:pPr/>
            <a:r>
              <a:t>This file will create a blog post with the post layout titled “YAML front matter in posts”. It will be tagged with jekyll, dactl and howto. It will have a hero image (specified in hero url above) and an orange overlay.</a:t>
            </a:r>
          </a:p>
          <a:p>
            <a:pPr/>
          </a:p>
          <a:p>
            <a:pPr/>
            <a:r>
              <a:t>---</a:t>
            </a:r>
          </a:p>
          <a:p>
            <a:pPr/>
            <a:r>
              <a:t>layout: post</a:t>
            </a:r>
          </a:p>
          <a:p>
            <a:pPr/>
            <a:r>
              <a:t>title: YAML front matter in posts</a:t>
            </a:r>
          </a:p>
          <a:p>
            <a:pPr/>
            <a:r>
              <a:t>tags:</a:t>
            </a:r>
          </a:p>
          <a:p>
            <a:pPr/>
            <a:r>
              <a:t>  - jekyll</a:t>
            </a:r>
          </a:p>
          <a:p>
            <a:pPr/>
            <a:r>
              <a:t>  - dactl</a:t>
            </a:r>
          </a:p>
          <a:p>
            <a:pPr/>
            <a:r>
              <a:t>  - howto</a:t>
            </a:r>
          </a:p>
          <a:p>
            <a:pPr/>
            <a:r>
              <a:t>hero: https://source.unsplash.com/collection/345758/</a:t>
            </a:r>
          </a:p>
          <a:p>
            <a:pPr/>
            <a:r>
              <a:t>overlay: orange</a:t>
            </a:r>
          </a:p>
          <a:p>
            <a:pPr/>
            <a:r>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p>
            <a:pPr/>
            <a:r>
              <a:t>Front matter is used to tell Jekyll how a Markdown file should be processed. Source: </a:t>
            </a:r>
            <a:r>
              <a:rPr u="sng">
                <a:solidFill>
                  <a:schemeClr val="accent1"/>
                </a:solidFill>
                <a:hlinkClick r:id="rId3" invalidUrl="" action="" tgtFrame="" tooltip="" history="1" highlightClick="0" endSnd="0"/>
              </a:rPr>
              <a:t>https://jekyllrb.com/docs/frontmatter/</a:t>
            </a:r>
          </a:p>
          <a:p>
            <a:pPr/>
          </a:p>
          <a:p>
            <a:pPr>
              <a:defRPr i="1"/>
            </a:pPr>
            <a:r>
              <a:t>https://github.com/Animosity/CraftIRC/wiki/Complete-idiot%27s-introduction-to-yaml</a:t>
            </a:r>
          </a:p>
          <a:p>
            <a:pPr/>
          </a:p>
          <a:p>
            <a:pPr/>
            <a:r>
              <a:t>This file will create a blog post with the post layout titled “YAML front matter in posts”. It will be tagged with jekyll, dactl and howto. It will have a hero image (specified in hero url above) and an orange overlay.</a:t>
            </a:r>
          </a:p>
          <a:p>
            <a:pPr/>
          </a:p>
          <a:p>
            <a:pPr/>
            <a:r>
              <a:t>---</a:t>
            </a:r>
          </a:p>
          <a:p>
            <a:pPr/>
            <a:r>
              <a:t>layout: post</a:t>
            </a:r>
          </a:p>
          <a:p>
            <a:pPr/>
            <a:r>
              <a:t>title: YAML front matter in posts</a:t>
            </a:r>
          </a:p>
          <a:p>
            <a:pPr/>
            <a:r>
              <a:t>tags:</a:t>
            </a:r>
          </a:p>
          <a:p>
            <a:pPr/>
            <a:r>
              <a:t>  - jekyll</a:t>
            </a:r>
          </a:p>
          <a:p>
            <a:pPr/>
            <a:r>
              <a:t>  - dactl</a:t>
            </a:r>
          </a:p>
          <a:p>
            <a:pPr/>
            <a:r>
              <a:t>  - howto</a:t>
            </a:r>
          </a:p>
          <a:p>
            <a:pPr/>
            <a:r>
              <a:t>hero: https://source.unsplash.com/collection/345758/</a:t>
            </a:r>
          </a:p>
          <a:p>
            <a:pPr/>
            <a:r>
              <a:t>overlay: orange</a:t>
            </a:r>
          </a:p>
          <a:p>
            <a:pPr/>
            <a:r>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Shape 408"/>
          <p:cNvSpPr/>
          <p:nvPr>
            <p:ph type="sldImg"/>
          </p:nvPr>
        </p:nvSpPr>
        <p:spPr>
          <a:prstGeom prst="rect">
            <a:avLst/>
          </a:prstGeom>
        </p:spPr>
        <p:txBody>
          <a:bodyPr/>
          <a:lstStyle/>
          <a:p>
            <a:pPr/>
          </a:p>
        </p:txBody>
      </p:sp>
      <p:sp>
        <p:nvSpPr>
          <p:cNvPr id="409" name="Shape 409"/>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The main difference between static and dynamic websites is that static websites do not have databases or server-side languages. Databases store large amounts of information such as product inventory, purchase history, etc. but are not necessary to create a blog. Source: </a:t>
            </a:r>
            <a:r>
              <a:rPr u="sng">
                <a:solidFill>
                  <a:schemeClr val="accent1"/>
                </a:solidFill>
                <a:hlinkClick r:id="rId3" invalidUrl="" action="" tgtFrame="" tooltip="" history="1" highlightClick="0" endSnd="0"/>
              </a:rPr>
              <a:t>https://about.gitlab.com/2016/06/03/ssg-overview-gitlab-pages-part-1-dynamic-x-static/</a:t>
            </a:r>
          </a:p>
          <a:p>
            <a:pPr/>
          </a:p>
          <a:p>
            <a:pPr/>
            <a:r>
              <a:t>Static websites unlike dynamic websites:</a:t>
            </a:r>
          </a:p>
          <a:p>
            <a:pPr/>
            <a:r>
              <a:t>Don’t have databases to maintain or secure</a:t>
            </a:r>
          </a:p>
          <a:p>
            <a:pPr/>
            <a:r>
              <a:t>Display the same information for all visitors</a:t>
            </a:r>
          </a:p>
          <a:p>
            <a:pPr/>
            <a:r>
              <a:t>Less expensive to host</a:t>
            </a:r>
          </a:p>
          <a:p>
            <a:pPr/>
            <a:r>
              <a:t>Load faster</a:t>
            </a:r>
          </a:p>
          <a:p>
            <a:pPr/>
            <a:r>
              <a:t>Less prone to hacking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ph type="sldImg"/>
          </p:nvPr>
        </p:nvSpPr>
        <p:spPr>
          <a:prstGeom prst="rect">
            <a:avLst/>
          </a:prstGeom>
        </p:spPr>
        <p:txBody>
          <a:bodyPr/>
          <a:lstStyle/>
          <a:p>
            <a:pPr/>
          </a:p>
        </p:txBody>
      </p:sp>
      <p:sp>
        <p:nvSpPr>
          <p:cNvPr id="423" name="Shape 423"/>
          <p:cNvSpPr/>
          <p:nvPr>
            <p:ph type="body" sz="quarter" idx="1"/>
          </p:nvPr>
        </p:nvSpPr>
        <p:spPr>
          <a:prstGeom prst="rect">
            <a:avLst/>
          </a:prstGeom>
        </p:spPr>
        <p:txBody>
          <a:bodyPr/>
          <a:lstStyle/>
          <a:p>
            <a:pPr/>
            <a:r>
              <a:t>Either write your post in Markdown-it and paste it into your file or write Markdown from scratch into our blog post file (under the YAML) ctrl + C (to stop the server if it is running)</a:t>
            </a:r>
          </a:p>
          <a:p>
            <a:pPr/>
          </a:p>
          <a:p>
            <a:pPr/>
            <a:r>
              <a:t>bundle exec jekyll serve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1" name="Shape 431"/>
          <p:cNvSpPr/>
          <p:nvPr>
            <p:ph type="sldImg"/>
          </p:nvPr>
        </p:nvSpPr>
        <p:spPr>
          <a:prstGeom prst="rect">
            <a:avLst/>
          </a:prstGeom>
        </p:spPr>
        <p:txBody>
          <a:bodyPr/>
          <a:lstStyle/>
          <a:p>
            <a:pPr/>
          </a:p>
        </p:txBody>
      </p:sp>
      <p:sp>
        <p:nvSpPr>
          <p:cNvPr id="432" name="Shape 432"/>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 name="Shape 438"/>
          <p:cNvSpPr/>
          <p:nvPr>
            <p:ph type="sldImg"/>
          </p:nvPr>
        </p:nvSpPr>
        <p:spPr>
          <a:prstGeom prst="rect">
            <a:avLst/>
          </a:prstGeom>
        </p:spPr>
        <p:txBody>
          <a:bodyPr/>
          <a:lstStyle/>
          <a:p>
            <a:pPr/>
          </a:p>
        </p:txBody>
      </p:sp>
      <p:sp>
        <p:nvSpPr>
          <p:cNvPr id="439" name="Shape 439"/>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 name="Shape 445"/>
          <p:cNvSpPr/>
          <p:nvPr>
            <p:ph type="sldImg"/>
          </p:nvPr>
        </p:nvSpPr>
        <p:spPr>
          <a:prstGeom prst="rect">
            <a:avLst/>
          </a:prstGeom>
        </p:spPr>
        <p:txBody>
          <a:bodyPr/>
          <a:lstStyle/>
          <a:p>
            <a:pPr/>
          </a:p>
        </p:txBody>
      </p:sp>
      <p:sp>
        <p:nvSpPr>
          <p:cNvPr id="446" name="Shape 446"/>
          <p:cNvSpPr/>
          <p:nvPr>
            <p:ph type="body" sz="quarter" idx="1"/>
          </p:nvPr>
        </p:nvSpPr>
        <p:spPr>
          <a:prstGeom prst="rect">
            <a:avLst/>
          </a:prstGeom>
        </p:spPr>
        <p:txBody>
          <a:bodyPr/>
          <a:lstStyle/>
          <a:p>
            <a:pPr/>
            <a:r>
              <a:t>Do this as a group.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 name="Shape 454"/>
          <p:cNvSpPr/>
          <p:nvPr>
            <p:ph type="sldImg"/>
          </p:nvPr>
        </p:nvSpPr>
        <p:spPr>
          <a:prstGeom prst="rect">
            <a:avLst/>
          </a:prstGeom>
        </p:spPr>
        <p:txBody>
          <a:bodyPr/>
          <a:lstStyle/>
          <a:p>
            <a:pPr/>
          </a:p>
        </p:txBody>
      </p:sp>
      <p:sp>
        <p:nvSpPr>
          <p:cNvPr id="455" name="Shape 455"/>
          <p:cNvSpPr/>
          <p:nvPr>
            <p:ph type="body" sz="quarter" idx="1"/>
          </p:nvPr>
        </p:nvSpPr>
        <p:spPr>
          <a:prstGeom prst="rect">
            <a:avLst/>
          </a:prstGeom>
        </p:spPr>
        <p:txBody>
          <a:bodyPr/>
          <a:lstStyle/>
          <a:p>
            <a:pPr/>
            <a:r>
              <a:t>Do this as a group.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2" name="Shape 462"/>
          <p:cNvSpPr/>
          <p:nvPr>
            <p:ph type="sldImg"/>
          </p:nvPr>
        </p:nvSpPr>
        <p:spPr>
          <a:prstGeom prst="rect">
            <a:avLst/>
          </a:prstGeom>
        </p:spPr>
        <p:txBody>
          <a:bodyPr/>
          <a:lstStyle/>
          <a:p>
            <a:pPr/>
          </a:p>
        </p:txBody>
      </p:sp>
      <p:sp>
        <p:nvSpPr>
          <p:cNvPr id="463" name="Shape 463"/>
          <p:cNvSpPr/>
          <p:nvPr>
            <p:ph type="body" sz="quarter" idx="1"/>
          </p:nvPr>
        </p:nvSpPr>
        <p:spPr>
          <a:prstGeom prst="rect">
            <a:avLst/>
          </a:prstGeom>
        </p:spPr>
        <p:txBody>
          <a:bodyPr/>
          <a:lstStyle/>
          <a:p>
            <a:pPr/>
            <a:r>
              <a:t>Do this as a group!</a:t>
            </a:r>
          </a:p>
          <a:p>
            <a:pPr/>
          </a:p>
          <a:p>
            <a:pPr/>
            <a:r>
              <a:t>Scroll down to the GitHub Pages section of settings and select master branch as the source.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hape 471"/>
          <p:cNvSpPr/>
          <p:nvPr>
            <p:ph type="sldImg"/>
          </p:nvPr>
        </p:nvSpPr>
        <p:spPr>
          <a:prstGeom prst="rect">
            <a:avLst/>
          </a:prstGeom>
        </p:spPr>
        <p:txBody>
          <a:bodyPr/>
          <a:lstStyle/>
          <a:p>
            <a:pPr/>
          </a:p>
        </p:txBody>
      </p:sp>
      <p:sp>
        <p:nvSpPr>
          <p:cNvPr id="472" name="Shape 472"/>
          <p:cNvSpPr/>
          <p:nvPr>
            <p:ph type="body" sz="quarter" idx="1"/>
          </p:nvPr>
        </p:nvSpPr>
        <p:spPr>
          <a:prstGeom prst="rect">
            <a:avLst/>
          </a:prstGeom>
        </p:spPr>
        <p:txBody>
          <a:bodyPr/>
          <a:lstStyle/>
          <a:p>
            <a:pPr/>
            <a:r>
              <a:t>Any changes committed made to the master branch will be published. </a:t>
            </a:r>
          </a:p>
          <a:p>
            <a:pPr/>
          </a:p>
          <a:p>
            <a:pPr/>
            <a:r>
              <a:t>—include resource to github pages docs</a:t>
            </a:r>
          </a:p>
          <a:p>
            <a:pPr/>
            <a:r>
              <a:t>— error messages may appear and should be somewhat helpful</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8" name="Shape 478"/>
          <p:cNvSpPr/>
          <p:nvPr>
            <p:ph type="sldImg"/>
          </p:nvPr>
        </p:nvSpPr>
        <p:spPr>
          <a:prstGeom prst="rect">
            <a:avLst/>
          </a:prstGeom>
        </p:spPr>
        <p:txBody>
          <a:bodyPr/>
          <a:lstStyle/>
          <a:p>
            <a:pPr/>
          </a:p>
        </p:txBody>
      </p:sp>
      <p:sp>
        <p:nvSpPr>
          <p:cNvPr id="479" name="Shape 479"/>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5" name="Shape 485"/>
          <p:cNvSpPr/>
          <p:nvPr>
            <p:ph type="sldImg"/>
          </p:nvPr>
        </p:nvSpPr>
        <p:spPr>
          <a:prstGeom prst="rect">
            <a:avLst/>
          </a:prstGeom>
        </p:spPr>
        <p:txBody>
          <a:bodyPr/>
          <a:lstStyle/>
          <a:p>
            <a:pPr/>
          </a:p>
        </p:txBody>
      </p:sp>
      <p:sp>
        <p:nvSpPr>
          <p:cNvPr id="486" name="Shape 48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 Jekyll is a static site generator that uses Ruby — but you do not have to know Ruby to use Jekyll.</a:t>
            </a:r>
          </a:p>
          <a:p>
            <a:pPr/>
          </a:p>
          <a:p>
            <a:pPr/>
            <a:r>
              <a:t>-In other words, Jekyll makes it easy to compile various HTML/CSS and JS files for blogs from plain text a.k.a markdown! That is the magic of Jekyll.</a:t>
            </a:r>
          </a:p>
          <a:p>
            <a:pPr/>
          </a:p>
          <a:p>
            <a:pPr/>
            <a:r>
              <a:t>-Once you’re happy with the layout of your site you can just write in “plain text” Markdown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2" name="Shape 492"/>
          <p:cNvSpPr/>
          <p:nvPr>
            <p:ph type="sldImg"/>
          </p:nvPr>
        </p:nvSpPr>
        <p:spPr>
          <a:prstGeom prst="rect">
            <a:avLst/>
          </a:prstGeom>
        </p:spPr>
        <p:txBody>
          <a:bodyPr/>
          <a:lstStyle/>
          <a:p>
            <a:pPr/>
          </a:p>
        </p:txBody>
      </p:sp>
      <p:sp>
        <p:nvSpPr>
          <p:cNvPr id="493" name="Shape 493"/>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9" name="Shape 499"/>
          <p:cNvSpPr/>
          <p:nvPr>
            <p:ph type="sldImg"/>
          </p:nvPr>
        </p:nvSpPr>
        <p:spPr>
          <a:prstGeom prst="rect">
            <a:avLst/>
          </a:prstGeom>
        </p:spPr>
        <p:txBody>
          <a:bodyPr/>
          <a:lstStyle/>
          <a:p>
            <a:pPr/>
          </a:p>
        </p:txBody>
      </p:sp>
      <p:sp>
        <p:nvSpPr>
          <p:cNvPr id="500" name="Shape 500"/>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0" name="Shape 510"/>
          <p:cNvSpPr/>
          <p:nvPr>
            <p:ph type="sldImg"/>
          </p:nvPr>
        </p:nvSpPr>
        <p:spPr>
          <a:prstGeom prst="rect">
            <a:avLst/>
          </a:prstGeom>
        </p:spPr>
        <p:txBody>
          <a:bodyPr/>
          <a:lstStyle/>
          <a:p>
            <a:pPr/>
          </a:p>
        </p:txBody>
      </p:sp>
      <p:sp>
        <p:nvSpPr>
          <p:cNvPr id="511" name="Shape 511"/>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8" name="Shape 518"/>
          <p:cNvSpPr/>
          <p:nvPr>
            <p:ph type="sldImg"/>
          </p:nvPr>
        </p:nvSpPr>
        <p:spPr>
          <a:prstGeom prst="rect">
            <a:avLst/>
          </a:prstGeom>
        </p:spPr>
        <p:txBody>
          <a:bodyPr/>
          <a:lstStyle/>
          <a:p>
            <a:pPr/>
          </a:p>
        </p:txBody>
      </p:sp>
      <p:sp>
        <p:nvSpPr>
          <p:cNvPr id="519" name="Shape 519"/>
          <p:cNvSpPr/>
          <p:nvPr>
            <p:ph type="body" sz="quarter" idx="1"/>
          </p:nvPr>
        </p:nvSpPr>
        <p:spPr>
          <a:prstGeom prst="rect">
            <a:avLst/>
          </a:prstGeom>
        </p:spPr>
        <p:txBody>
          <a:bodyPr/>
          <a:lstStyle/>
          <a:p>
            <a:pPr/>
            <a:r>
              <a:t>ctrl + C (to stop the server if it is running)</a:t>
            </a:r>
          </a:p>
          <a:p>
            <a:pPr/>
            <a:r>
              <a:t>bundle exec jekyll serve</a:t>
            </a:r>
          </a:p>
          <a:p>
            <a:pPr/>
          </a:p>
          <a:p>
            <a:pPr/>
            <a:r>
              <a:t>can either show people how to do it and then have them ask questions or have everyone do it.</a:t>
            </a:r>
          </a:p>
          <a:p>
            <a:pPr/>
          </a:p>
          <a:p>
            <a:pPr marL="427317" indent="-427317">
              <a:buSzPct val="100000"/>
              <a:buAutoNum type="arabicPeriod" startAt="1"/>
            </a:pPr>
            <a:r>
              <a:t>upload photo to uploads folder</a:t>
            </a:r>
          </a:p>
          <a:p>
            <a:pPr marL="427317" indent="-427317">
              <a:buSzPct val="100000"/>
              <a:buAutoNum type="arabicPeriod" startAt="1"/>
            </a:pPr>
            <a:r>
              <a:t>change reference to image in config</a:t>
            </a:r>
          </a:p>
          <a:p>
            <a:pPr marL="427317" indent="-427317">
              <a:buSzPct val="100000"/>
              <a:buAutoNum type="arabicPeriod" startAt="1"/>
            </a:pPr>
            <a:r>
              <a:t>restart server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5" name="Shape 525"/>
          <p:cNvSpPr/>
          <p:nvPr>
            <p:ph type="sldImg"/>
          </p:nvPr>
        </p:nvSpPr>
        <p:spPr>
          <a:prstGeom prst="rect">
            <a:avLst/>
          </a:prstGeom>
        </p:spPr>
        <p:txBody>
          <a:bodyPr/>
          <a:lstStyle/>
          <a:p>
            <a:pPr/>
          </a:p>
        </p:txBody>
      </p:sp>
      <p:sp>
        <p:nvSpPr>
          <p:cNvPr id="526" name="Shape 526"/>
          <p:cNvSpPr/>
          <p:nvPr>
            <p:ph type="body" sz="quarter" idx="1"/>
          </p:nvPr>
        </p:nvSpPr>
        <p:spPr>
          <a:prstGeom prst="rect">
            <a:avLst/>
          </a:prstGeom>
        </p:spPr>
        <p:txBody>
          <a:bodyPr/>
          <a:lstStyle/>
          <a:p>
            <a:pPr/>
            <a:r>
              <a:t>freeCodeCamp tells potential contributors to “always include a high-resolution image at the top of a story under your headline” as “when people share your story on Facebook and Twitter, it will be more prominent in news feeds, making people more likely to click on it.”</a:t>
            </a:r>
          </a:p>
          <a:p>
            <a:pPr/>
          </a:p>
          <a:p>
            <a:pPr/>
            <a:r>
              <a:t>Source: Quincy Larson, How to get published in the freeCodeCamp Medium publication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6" name="Shape 536"/>
          <p:cNvSpPr/>
          <p:nvPr>
            <p:ph type="sldImg"/>
          </p:nvPr>
        </p:nvSpPr>
        <p:spPr>
          <a:prstGeom prst="rect">
            <a:avLst/>
          </a:prstGeom>
        </p:spPr>
        <p:txBody>
          <a:bodyPr/>
          <a:lstStyle/>
          <a:p>
            <a:pPr/>
          </a:p>
        </p:txBody>
      </p:sp>
      <p:sp>
        <p:nvSpPr>
          <p:cNvPr id="537" name="Shape 537"/>
          <p:cNvSpPr/>
          <p:nvPr>
            <p:ph type="body" sz="quarter" idx="1"/>
          </p:nvPr>
        </p:nvSpPr>
        <p:spPr>
          <a:prstGeom prst="rect">
            <a:avLst/>
          </a:prstGeom>
        </p:spPr>
        <p:txBody>
          <a:bodyPr/>
          <a:lstStyle/>
          <a:p>
            <a:pPr/>
            <a:r>
              <a:t>To assign an image on a blog post go to </a:t>
            </a:r>
            <a:r>
              <a:rPr u="sng">
                <a:solidFill>
                  <a:schemeClr val="accent1"/>
                </a:solidFill>
                <a:hlinkClick r:id="rId3" invalidUrl="" action="" tgtFrame="" tooltip="" history="1" highlightClick="0" endSnd="0"/>
              </a:rPr>
              <a:t>http://www.unsplash.com</a:t>
            </a:r>
          </a:p>
          <a:p>
            <a:pPr/>
          </a:p>
          <a:p>
            <a:pPr/>
            <a:r>
              <a:t>ctrl + C (to stop the server if it is running)</a:t>
            </a:r>
          </a:p>
          <a:p>
            <a:pPr/>
            <a:r>
              <a:t>bundle exec jekyll serve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8" name="Shape 548"/>
          <p:cNvSpPr/>
          <p:nvPr>
            <p:ph type="sldImg"/>
          </p:nvPr>
        </p:nvSpPr>
        <p:spPr>
          <a:prstGeom prst="rect">
            <a:avLst/>
          </a:prstGeom>
        </p:spPr>
        <p:txBody>
          <a:bodyPr/>
          <a:lstStyle/>
          <a:p>
            <a:pPr/>
          </a:p>
        </p:txBody>
      </p:sp>
      <p:sp>
        <p:nvSpPr>
          <p:cNvPr id="549" name="Shape 549"/>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6" name="Shape 556"/>
          <p:cNvSpPr/>
          <p:nvPr>
            <p:ph type="sldImg"/>
          </p:nvPr>
        </p:nvSpPr>
        <p:spPr>
          <a:prstGeom prst="rect">
            <a:avLst/>
          </a:prstGeom>
        </p:spPr>
        <p:txBody>
          <a:bodyPr/>
          <a:lstStyle/>
          <a:p>
            <a:pPr/>
          </a:p>
        </p:txBody>
      </p:sp>
      <p:sp>
        <p:nvSpPr>
          <p:cNvPr id="557" name="Shape 557"/>
          <p:cNvSpPr/>
          <p:nvPr>
            <p:ph type="body" sz="quarter" idx="1"/>
          </p:nvPr>
        </p:nvSpPr>
        <p:spPr>
          <a:prstGeom prst="rect">
            <a:avLst/>
          </a:prstGeom>
        </p:spPr>
        <p:txBody>
          <a:bodyPr/>
          <a:lstStyle/>
          <a:p>
            <a:pPr/>
            <a:r>
              <a:t>ctrl + C (to stop the server if it is running)</a:t>
            </a:r>
          </a:p>
          <a:p>
            <a:pPr/>
            <a:r>
              <a:t>bundle exec jekyll serve</a:t>
            </a:r>
          </a:p>
          <a:p>
            <a:pPr/>
          </a:p>
          <a:p>
            <a:pPr/>
            <a:r>
              <a:t>&lt;!--- Font Awesome --&gt;</a:t>
            </a:r>
          </a:p>
          <a:p>
            <a:pPr/>
          </a:p>
          <a:p>
            <a:pPr/>
            <a:r>
              <a:t>&lt;link rel="stylesheet" href="https://use.fontawesome.com/releases/v5.0.9/css/all.css" integrity="sha384-5SOiIsAziJl6AWe0HWRKTXlfcSHKmYV4RBF18PPJ173Kzn7jzMyFuTtk8JA7QQG1" crossorigin=“anonymous"&gt;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4" name="Shape 564"/>
          <p:cNvSpPr/>
          <p:nvPr>
            <p:ph type="sldImg"/>
          </p:nvPr>
        </p:nvSpPr>
        <p:spPr>
          <a:prstGeom prst="rect">
            <a:avLst/>
          </a:prstGeom>
        </p:spPr>
        <p:txBody>
          <a:bodyPr/>
          <a:lstStyle/>
          <a:p>
            <a:pPr/>
          </a:p>
        </p:txBody>
      </p:sp>
      <p:sp>
        <p:nvSpPr>
          <p:cNvPr id="565" name="Shape 565"/>
          <p:cNvSpPr/>
          <p:nvPr>
            <p:ph type="body" sz="quarter" idx="1"/>
          </p:nvPr>
        </p:nvSpPr>
        <p:spPr>
          <a:prstGeom prst="rect">
            <a:avLst/>
          </a:prstGeom>
        </p:spPr>
        <p:txBody>
          <a:bodyPr/>
          <a:lstStyle/>
          <a:p>
            <a:pPr/>
            <a:r>
              <a:t>_includes folder has files that get included on all or certain pages (e.g. code to make the header contain your site title and main menu on every page of the site)</a:t>
            </a:r>
          </a:p>
          <a:p>
            <a:pPr/>
            <a:r>
              <a:t>_layouts folder contains code that controls how the pages on your site look (default.html), as well as customizations of that code to further style blog posts (post.html) and pages (page.html) </a:t>
            </a:r>
          </a:p>
          <a:p>
            <a:pPr/>
          </a:p>
          <a:p>
            <a:pPr/>
            <a:r>
              <a:t>create numbered list within steps</a:t>
            </a:r>
          </a:p>
          <a:p>
            <a:pPr/>
          </a:p>
          <a:p>
            <a:pPr/>
            <a:r>
              <a:t>add numbers to each section of the workshop based on which number they on the outline at the beginning.</a:t>
            </a:r>
          </a:p>
          <a:p>
            <a:pPr/>
          </a:p>
          <a:p>
            <a:pPr/>
            <a:r>
              <a:t>pause — ask questions throughout!</a:t>
            </a:r>
          </a:p>
          <a:p>
            <a:pPr/>
          </a:p>
          <a:p>
            <a:pPr/>
            <a:r>
              <a:t>add more consistent layout b/w the sliders </a:t>
            </a:r>
          </a:p>
          <a:p>
            <a:pPr/>
          </a:p>
          <a:p>
            <a:pPr/>
            <a:r>
              <a:t>reduce text on slides — move more towards along.</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1" name="Shape 571"/>
          <p:cNvSpPr/>
          <p:nvPr>
            <p:ph type="sldImg"/>
          </p:nvPr>
        </p:nvSpPr>
        <p:spPr>
          <a:prstGeom prst="rect">
            <a:avLst/>
          </a:prstGeom>
        </p:spPr>
        <p:txBody>
          <a:bodyPr/>
          <a:lstStyle/>
          <a:p>
            <a:pPr/>
          </a:p>
        </p:txBody>
      </p:sp>
      <p:sp>
        <p:nvSpPr>
          <p:cNvPr id="572" name="Shape 572"/>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You create your content as text files (Markdown), and organize them into folders. Then, you build the shell of your site using Liquid-enhanced HTML templates. Jekyll automatically stitches the content and templates together, generating a website made entirely of static assets, suitable for uploading to any server. </a:t>
            </a:r>
          </a:p>
          <a:p>
            <a:pPr/>
          </a:p>
          <a:p>
            <a:pPr/>
            <a:r>
              <a:t>Read the quote and emphasize that Jekyll is a static site generator a website is not a Jekyll site.</a:t>
            </a:r>
          </a:p>
          <a:p>
            <a:pPr/>
          </a:p>
          <a:p>
            <a:pPr/>
            <a:r>
              <a:t>Any questions about Jekyll?</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8" name="Shape 578"/>
          <p:cNvSpPr/>
          <p:nvPr>
            <p:ph type="sldImg"/>
          </p:nvPr>
        </p:nvSpPr>
        <p:spPr>
          <a:prstGeom prst="rect">
            <a:avLst/>
          </a:prstGeom>
        </p:spPr>
        <p:txBody>
          <a:bodyPr/>
          <a:lstStyle/>
          <a:p>
            <a:pPr/>
          </a:p>
        </p:txBody>
      </p:sp>
      <p:sp>
        <p:nvSpPr>
          <p:cNvPr id="579" name="Shape 579"/>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5" name="Shape 585"/>
          <p:cNvSpPr/>
          <p:nvPr>
            <p:ph type="sldImg"/>
          </p:nvPr>
        </p:nvSpPr>
        <p:spPr>
          <a:prstGeom prst="rect">
            <a:avLst/>
          </a:prstGeom>
        </p:spPr>
        <p:txBody>
          <a:bodyPr/>
          <a:lstStyle/>
          <a:p>
            <a:pPr/>
          </a:p>
        </p:txBody>
      </p:sp>
      <p:sp>
        <p:nvSpPr>
          <p:cNvPr id="586" name="Shape 58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3" name="Shape 593"/>
          <p:cNvSpPr/>
          <p:nvPr>
            <p:ph type="sldImg"/>
          </p:nvPr>
        </p:nvSpPr>
        <p:spPr>
          <a:prstGeom prst="rect">
            <a:avLst/>
          </a:prstGeom>
        </p:spPr>
        <p:txBody>
          <a:bodyPr/>
          <a:lstStyle/>
          <a:p>
            <a:pPr/>
          </a:p>
        </p:txBody>
      </p:sp>
      <p:sp>
        <p:nvSpPr>
          <p:cNvPr id="594" name="Shape 594"/>
          <p:cNvSpPr/>
          <p:nvPr>
            <p:ph type="body" sz="quarter" idx="1"/>
          </p:nvPr>
        </p:nvSpPr>
        <p:spPr>
          <a:prstGeom prst="rect">
            <a:avLst/>
          </a:prstGeom>
        </p:spPr>
        <p:txBody>
          <a:bodyPr/>
          <a:lstStyle/>
          <a:p>
            <a:pPr/>
            <a:r>
              <a:t>Raise your hand if you know what sass is </a:t>
            </a:r>
          </a:p>
          <a:p>
            <a:pPr/>
            <a:r>
              <a:t>Check-in</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3" name="Shape 603"/>
          <p:cNvSpPr/>
          <p:nvPr>
            <p:ph type="sldImg"/>
          </p:nvPr>
        </p:nvSpPr>
        <p:spPr>
          <a:prstGeom prst="rect">
            <a:avLst/>
          </a:prstGeom>
        </p:spPr>
        <p:txBody>
          <a:bodyPr/>
          <a:lstStyle/>
          <a:p>
            <a:pPr/>
          </a:p>
        </p:txBody>
      </p:sp>
      <p:sp>
        <p:nvSpPr>
          <p:cNvPr id="604" name="Shape 604"/>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2" name="Shape 612"/>
          <p:cNvSpPr/>
          <p:nvPr>
            <p:ph type="sldImg"/>
          </p:nvPr>
        </p:nvSpPr>
        <p:spPr>
          <a:prstGeom prst="rect">
            <a:avLst/>
          </a:prstGeom>
        </p:spPr>
        <p:txBody>
          <a:bodyPr/>
          <a:lstStyle/>
          <a:p>
            <a:pPr/>
          </a:p>
        </p:txBody>
      </p:sp>
      <p:sp>
        <p:nvSpPr>
          <p:cNvPr id="613" name="Shape 613"/>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9" name="Shape 619"/>
          <p:cNvSpPr/>
          <p:nvPr>
            <p:ph type="sldImg"/>
          </p:nvPr>
        </p:nvSpPr>
        <p:spPr>
          <a:prstGeom prst="rect">
            <a:avLst/>
          </a:prstGeom>
        </p:spPr>
        <p:txBody>
          <a:bodyPr/>
          <a:lstStyle/>
          <a:p>
            <a:pPr/>
          </a:p>
        </p:txBody>
      </p:sp>
      <p:sp>
        <p:nvSpPr>
          <p:cNvPr id="620" name="Shape 620"/>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8" name="Shape 628"/>
          <p:cNvSpPr/>
          <p:nvPr>
            <p:ph type="sldImg"/>
          </p:nvPr>
        </p:nvSpPr>
        <p:spPr>
          <a:prstGeom prst="rect">
            <a:avLst/>
          </a:prstGeom>
        </p:spPr>
        <p:txBody>
          <a:bodyPr/>
          <a:lstStyle/>
          <a:p>
            <a:pPr/>
          </a:p>
        </p:txBody>
      </p:sp>
      <p:sp>
        <p:nvSpPr>
          <p:cNvPr id="629" name="Shape 629"/>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6" name="Shape 636"/>
          <p:cNvSpPr/>
          <p:nvPr>
            <p:ph type="sldImg"/>
          </p:nvPr>
        </p:nvSpPr>
        <p:spPr>
          <a:prstGeom prst="rect">
            <a:avLst/>
          </a:prstGeom>
        </p:spPr>
        <p:txBody>
          <a:bodyPr/>
          <a:lstStyle/>
          <a:p>
            <a:pPr/>
          </a:p>
        </p:txBody>
      </p:sp>
      <p:sp>
        <p:nvSpPr>
          <p:cNvPr id="637" name="Shape 637"/>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4" name="Shape 644"/>
          <p:cNvSpPr/>
          <p:nvPr>
            <p:ph type="sldImg"/>
          </p:nvPr>
        </p:nvSpPr>
        <p:spPr>
          <a:prstGeom prst="rect">
            <a:avLst/>
          </a:prstGeom>
        </p:spPr>
        <p:txBody>
          <a:bodyPr/>
          <a:lstStyle/>
          <a:p>
            <a:pPr/>
          </a:p>
        </p:txBody>
      </p:sp>
      <p:sp>
        <p:nvSpPr>
          <p:cNvPr id="645" name="Shape 645"/>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1" name="Shape 651"/>
          <p:cNvSpPr/>
          <p:nvPr>
            <p:ph type="sldImg"/>
          </p:nvPr>
        </p:nvSpPr>
        <p:spPr>
          <a:prstGeom prst="rect">
            <a:avLst/>
          </a:prstGeom>
        </p:spPr>
        <p:txBody>
          <a:bodyPr/>
          <a:lstStyle/>
          <a:p>
            <a:pPr/>
          </a:p>
        </p:txBody>
      </p:sp>
      <p:sp>
        <p:nvSpPr>
          <p:cNvPr id="652" name="Shape 652"/>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Here are some examples of websites powered by Jekyll.</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6" name="Shape 656"/>
          <p:cNvSpPr/>
          <p:nvPr>
            <p:ph type="sldImg"/>
          </p:nvPr>
        </p:nvSpPr>
        <p:spPr>
          <a:prstGeom prst="rect">
            <a:avLst/>
          </a:prstGeom>
        </p:spPr>
        <p:txBody>
          <a:bodyPr/>
          <a:lstStyle/>
          <a:p>
            <a:pPr/>
          </a:p>
        </p:txBody>
      </p:sp>
      <p:sp>
        <p:nvSpPr>
          <p:cNvPr id="657" name="Shape 657"/>
          <p:cNvSpPr/>
          <p:nvPr>
            <p:ph type="body" sz="quarter" idx="1"/>
          </p:nvPr>
        </p:nvSpPr>
        <p:spPr>
          <a:prstGeom prst="rect">
            <a:avLst/>
          </a:prstGeom>
        </p:spPr>
        <p:txBody>
          <a:bodyPr/>
          <a:lstStyle/>
          <a:p>
            <a:pPr/>
            <a:r>
              <a:t>End on a discussion! </a:t>
            </a:r>
          </a:p>
          <a:p>
            <a:pPr/>
          </a:p>
          <a:p>
            <a:pPr/>
            <a:r>
              <a:t>what are you excited about? what was hard? what was new? Will you use Jekyll in the future?</a:t>
            </a:r>
          </a:p>
          <a:p>
            <a:p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2" name="Shape 662"/>
          <p:cNvSpPr/>
          <p:nvPr>
            <p:ph type="sldImg"/>
          </p:nvPr>
        </p:nvSpPr>
        <p:spPr>
          <a:prstGeom prst="rect">
            <a:avLst/>
          </a:prstGeom>
        </p:spPr>
        <p:txBody>
          <a:bodyPr/>
          <a:lstStyle/>
          <a:p>
            <a:pPr/>
          </a:p>
        </p:txBody>
      </p:sp>
      <p:sp>
        <p:nvSpPr>
          <p:cNvPr id="663" name="Shape 663"/>
          <p:cNvSpPr/>
          <p:nvPr>
            <p:ph type="body" sz="quarter" idx="1"/>
          </p:nvPr>
        </p:nvSpPr>
        <p:spPr>
          <a:prstGeom prst="rect">
            <a:avLst/>
          </a:prstGeom>
        </p:spPr>
        <p:txBody>
          <a:bodyPr/>
          <a:lstStyle/>
          <a:p>
            <a:pPr/>
            <a:r>
              <a:t>— show examples of more complex things that can be accomplished in Jekyll! (reference examples from earlier) </a:t>
            </a:r>
          </a:p>
          <a:p>
            <a:pPr/>
            <a:r>
              <a:t>— resources on what to try next!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Jekyll makes it easy to create a static blog with a homepage that updates every time you publish a post.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Jekyll can be used to add a log of recent articles to your personal website.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Jekyll blogs can be visually displayed however you want. If you have the CSS to do something then you can likely implement it in Jekyll!</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twitter.com/waterproofheart" TargetMode="External"/><Relationship Id="rId3" Type="http://schemas.openxmlformats.org/officeDocument/2006/relationships/hyperlink" Target="http://www.aboutmonica.com" TargetMode="External"/><Relationship Id="rId4"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4"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5"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3"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4"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5"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3"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4"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5"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6"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4"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5"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36"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4"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Blank Alt">
    <p:spTree>
      <p:nvGrpSpPr>
        <p:cNvPr id="1" name=""/>
        <p:cNvGrpSpPr/>
        <p:nvPr/>
      </p:nvGrpSpPr>
      <p:grpSpPr>
        <a:xfrm>
          <a:off x="0" y="0"/>
          <a:ext cx="0" cy="0"/>
          <a:chOff x="0" y="0"/>
          <a:chExt cx="0" cy="0"/>
        </a:xfrm>
      </p:grpSpPr>
      <p:sp>
        <p:nvSpPr>
          <p:cNvPr id="1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Monica Powell •  Codeland 2018                                 @waterproofheart •  www.aboutmonica.com"/>
          <p:cNvSpPr txBox="1"/>
          <p:nvPr/>
        </p:nvSpPr>
        <p:spPr>
          <a:xfrm>
            <a:off x="69137" y="9309100"/>
            <a:ext cx="12866526"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r>
              <a:t>Monica Powell •  Codeland 2018                                 </a:t>
            </a:r>
            <a:r>
              <a:rPr u="sng">
                <a:solidFill>
                  <a:schemeClr val="accent1"/>
                </a:solidFill>
                <a:hlinkClick r:id="rId2" invalidUrl="" action="" tgtFrame="" tooltip="" history="1" highlightClick="0" endSnd="0"/>
              </a:rPr>
              <a:t>@waterproofheart</a:t>
            </a:r>
            <a:r>
              <a:t> •  </a:t>
            </a:r>
            <a:r>
              <a:rPr u="sng">
                <a:solidFill>
                  <a:schemeClr val="accent1"/>
                </a:solidFill>
                <a:hlinkClick r:id="rId3" invalidUrl="" action="" tgtFrame="" tooltip="" history="1" highlightClick="0" endSnd="0"/>
              </a:rPr>
              <a:t>www.aboutmonica.com</a:t>
            </a:r>
            <a:r>
              <a:rPr u="sng">
                <a:solidFill>
                  <a:schemeClr val="accent1"/>
                </a:solidFill>
                <a:hlinkClick r:id="rId3" invalidUrl="" action="" tgtFrame="" tooltip="" history="1" highlightClick="0" endSnd="0"/>
              </a:rPr>
              <a:t> </a:t>
            </a:r>
          </a:p>
        </p:txBody>
      </p:sp>
      <p:pic>
        <p:nvPicPr>
          <p:cNvPr id="85" name="twitter_icon.png" descr="twitter_icon.png"/>
          <p:cNvPicPr>
            <a:picLocks noChangeAspect="1"/>
          </p:cNvPicPr>
          <p:nvPr/>
        </p:nvPicPr>
        <p:blipFill>
          <a:blip r:embed="rId4">
            <a:extLst/>
          </a:blip>
          <a:stretch>
            <a:fillRect/>
          </a:stretch>
        </p:blipFill>
        <p:spPr>
          <a:xfrm>
            <a:off x="6402387" y="9302750"/>
            <a:ext cx="457201" cy="457200"/>
          </a:xfrm>
          <a:prstGeom prst="rect">
            <a:avLst/>
          </a:prstGeom>
          <a:ln w="12700">
            <a:miter lim="400000"/>
          </a:ln>
        </p:spPr>
      </p:pic>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3"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4"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5" name="Title Text"/>
          <p:cNvSpPr txBox="1"/>
          <p:nvPr>
            <p:ph type="title"/>
          </p:nvPr>
        </p:nvSpPr>
        <p:spPr>
          <a:xfrm>
            <a:off x="406400" y="1536700"/>
            <a:ext cx="6299200" cy="723900"/>
          </a:xfrm>
          <a:prstGeom prst="rect">
            <a:avLst/>
          </a:prstGeom>
        </p:spPr>
        <p:txBody>
          <a:bodyPr/>
          <a:lstStyle/>
          <a:p>
            <a:pPr/>
            <a:r>
              <a:t>Title Text</a:t>
            </a:r>
          </a:p>
        </p:txBody>
      </p:sp>
      <p:sp>
        <p:nvSpPr>
          <p:cNvPr id="96"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2286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4572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6858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9144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11430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13716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16002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18288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hyperlink" Target="https://www.chenhuijing.com/#%F0%9F%8E%AE" TargetMode="External"/><Relationship Id="rId4"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hyperlink" Target="https://www.chenhuijing.com/#%F0%9F%8E%AE" TargetMode="External"/><Relationship Id="rId4"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chenhuijing.com/#%F0%9F%8E%AE" TargetMode="External"/><Relationship Id="rId3"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chenhuijing.com/#%F0%9F%8E%AE" TargetMode="External"/><Relationship Id="rId3"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git-scm.com/downloads"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mailto:johndoe@example.com"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rubyinstaller.org/"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comments" Target="../comments/commen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twitter.com/waterproofheart" TargetMode="External"/><Relationship Id="rId3" Type="http://schemas.openxmlformats.org/officeDocument/2006/relationships/hyperlink" Target="http://www.aboutmonica.com/" TargetMode="External"/><Relationship Id="rId4" Type="http://schemas.openxmlformats.org/officeDocument/2006/relationships/hyperlink" Target="https://dev.niamurrell.com"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github.com" TargetMode="External"/><Relationship Id="rId4" Type="http://schemas.openxmlformats.org/officeDocument/2006/relationships/hyperlink" Target="https://github.com/M0nica/dactl"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github.com/YOUR_USERNAME/dactl"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github.com" TargetMode="External"/><Relationship Id="rId4" Type="http://schemas.openxmlformats.org/officeDocument/2006/relationships/hyperlink" Target="https://github.com/M0nica/dactl" TargetMode="External"/><Relationship Id="rId5" Type="http://schemas.openxmlformats.org/officeDocument/2006/relationships/hyperlink" Target="https://github.com/YOUR_USERNAME/dactl" TargetMode="External"/><Relationship Id="rId6" Type="http://schemas.openxmlformats.org/officeDocument/2006/relationships/image" Target="../media/image1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127.0.0.1:4000/dactl/" TargetMode="External"/><Relationship Id="rId4" Type="http://schemas.openxmlformats.org/officeDocument/2006/relationships/image" Target="../media/image1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1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3.mp4"/><Relationship Id="rId3" Type="http://schemas.microsoft.com/office/2007/relationships/media" Target="../media/media3.mp4"/><Relationship Id="rId4" Type="http://schemas.openxmlformats.org/officeDocument/2006/relationships/image" Target="../media/image1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ekyllrb.com/docs/posts/"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hyperlink" Target="https://melangue.github.io/dactl/posts/yaml-frontmatter" TargetMode="External"/></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hyperlink" Target="http://yaml.org/" TargetMode="External"/><Relationship Id="rId4" Type="http://schemas.openxmlformats.org/officeDocument/2006/relationships/hyperlink" Target="https://jekyllrb.com/docs/frontmatter/"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hyperlink" Target="https://markdown-it.github.io/" TargetMode="External"/></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hyperlink" Target="https://markdown-it.github.io/" TargetMode="External"/><Relationship Id="rId4" Type="http://schemas.openxmlformats.org/officeDocument/2006/relationships/hyperlink" Target="https://jekyllrb.com/docs/posts/" TargetMode="External"/><Relationship Id="rId5" Type="http://schemas.openxmlformats.org/officeDocument/2006/relationships/image" Target="../media/image1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s://about.gitlab.com/2016/06/03/ssg-overview-gitlab-pages-part-1-dynamic-x-static/" TargetMode="External"/></Relationships>

</file>

<file path=ppt/slides/_rels/slide5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flickr.com/photos/wocintechchat/" TargetMode="External"/><Relationship Id="rId3" Type="http://schemas.openxmlformats.org/officeDocument/2006/relationships/hyperlink" Target="https://unsplash.com/" TargetMode="External"/><Relationship Id="rId4" Type="http://schemas.openxmlformats.org/officeDocument/2006/relationships/hyperlink" Target="https://www.pexels.com/" TargetMode="External"/></Relationships>

</file>

<file path=ppt/slides/_rels/slide5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salesforce.com/ca/blog/2016/08/anatomy-of-a-perfect-blog-post.html" TargetMode="External"/></Relationships>

</file>

<file path=ppt/slides/_rels/slide5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hyperlink" Target="https://fontawesome.com/icons?d=gallery" TargetMode="External"/><Relationship Id="rId4" Type="http://schemas.openxmlformats.org/officeDocument/2006/relationships/image" Target="../media/image27.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28.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hyperlink" Target="https://brandcolors.net/" TargetMode="External"/></Relationships>

</file>

<file path=ppt/slides/_rels/slide5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programminghistorian.org/lessons/building-static-sites-with-jekyll-github-pages#what-are-static-sites-jekyll-etc--why-might-i-care-" TargetMode="External"/><Relationship Id="rId4" Type="http://schemas.openxmlformats.org/officeDocument/2006/relationships/image" Target="../media/image4.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30.png"/><Relationship Id="rId4" Type="http://schemas.openxmlformats.org/officeDocument/2006/relationships/image" Target="../media/image31.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30.png"/><Relationship Id="rId4" Type="http://schemas.openxmlformats.org/officeDocument/2006/relationships/image" Target="../media/image31.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hyperlink" Target="https://jekyllrb.com/docs/posts/" TargetMode="External"/><Relationship Id="rId4" Type="http://schemas.openxmlformats.org/officeDocument/2006/relationships/image" Target="../media/image32.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hyperlink" Target="https://developer.mozilla.org/en-US/docs/Web/CSS/CSS_Colors/Color_picker_tool" TargetMode="External"/><Relationship Id="rId4" Type="http://schemas.openxmlformats.org/officeDocument/2006/relationships/image" Target="../media/image33.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34.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 Id="rId3" Type="http://schemas.openxmlformats.org/officeDocument/2006/relationships/hyperlink" Target="https://jekyllrb.com/docs/resources/" TargetMode="Externa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mailto:monica@AboutMonica.com"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jekyllrb.com/docs/posts/"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www.ruby-lang.org/en/" TargetMode="External"/><Relationship Id="rId4" Type="http://schemas.openxmlformats.org/officeDocument/2006/relationships/hyperlink" Target="https://getbootstrap.com/" TargetMode="External"/><Relationship Id="rId5" Type="http://schemas.openxmlformats.org/officeDocument/2006/relationships/hyperlink" Target="https://zachholman.com" TargetMode="External"/><Relationship Id="rId6" Type="http://schemas.openxmlformats.org/officeDocument/2006/relationships/hyperlink" Target="http://www.datalogues.com" TargetMode="External"/><Relationship Id="rId7" Type="http://schemas.openxmlformats.org/officeDocument/2006/relationships/hyperlink" Target="https://www.chenhuijing.com/"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hyperlink" Target="https://www.chenhuijing.com/#%F0%9F%8E%AE"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168" name="Writing Working GIF by pamelaespino-original.mp4" descr="Writing Working GIF by pamelaespino-original.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2701" y="-2135994"/>
            <a:ext cx="13004801" cy="13004801"/>
          </a:xfrm>
          <a:prstGeom prst="rect">
            <a:avLst/>
          </a:prstGeom>
          <a:ln w="12700">
            <a:miter lim="400000"/>
          </a:ln>
        </p:spPr>
      </p:pic>
      <p:sp>
        <p:nvSpPr>
          <p:cNvPr id="169" name="Rectangle"/>
          <p:cNvSpPr/>
          <p:nvPr/>
        </p:nvSpPr>
        <p:spPr>
          <a:xfrm>
            <a:off x="-28433" y="4900209"/>
            <a:ext cx="13344574" cy="3499799"/>
          </a:xfrm>
          <a:prstGeom prst="rect">
            <a:avLst/>
          </a:prstGeom>
          <a:solidFill>
            <a:srgbClr val="FFFFFF"/>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70" name="CREATE A BLOG WITH JEKYLL"/>
          <p:cNvSpPr txBox="1"/>
          <p:nvPr>
            <p:ph type="ctrTitle"/>
          </p:nvPr>
        </p:nvSpPr>
        <p:spPr>
          <a:prstGeom prst="rect">
            <a:avLst/>
          </a:prstGeom>
        </p:spPr>
        <p:txBody>
          <a:bodyPr/>
          <a:lstStyle>
            <a:lvl1pPr defTabSz="368045">
              <a:defRPr sz="10710">
                <a:solidFill>
                  <a:srgbClr val="34A5DB"/>
                </a:solidFill>
              </a:defRPr>
            </a:lvl1pPr>
          </a:lstStyle>
          <a:p>
            <a:pPr/>
            <a:r>
              <a:t>CREATE A BLOG WITH JEKYLL</a:t>
            </a:r>
          </a:p>
        </p:txBody>
      </p:sp>
      <p:sp>
        <p:nvSpPr>
          <p:cNvPr id="171" name="cOdeland 2018 | by monica powell"/>
          <p:cNvSpPr txBox="1"/>
          <p:nvPr>
            <p:ph type="subTitle" sz="quarter" idx="1"/>
          </p:nvPr>
        </p:nvSpPr>
        <p:spPr>
          <a:prstGeom prst="rect">
            <a:avLst/>
          </a:prstGeom>
        </p:spPr>
        <p:txBody>
          <a:bodyPr/>
          <a:lstStyle>
            <a:lvl1pPr>
              <a:defRPr>
                <a:solidFill>
                  <a:srgbClr val="68BFB1"/>
                </a:solidFill>
              </a:defRPr>
            </a:lvl1pPr>
          </a:lstStyle>
          <a:p>
            <a:pPr/>
            <a:r>
              <a:t>cOdeland 2018 | by monica powell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919999" fill="hold"/>
                                        <p:tgtEl>
                                          <p:spTgt spid="16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6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30" name="1) Examples of jekyll siteS"/>
          <p:cNvSpPr txBox="1"/>
          <p:nvPr>
            <p:ph type="body" idx="13"/>
          </p:nvPr>
        </p:nvSpPr>
        <p:spPr>
          <a:prstGeom prst="rect">
            <a:avLst/>
          </a:prstGeom>
        </p:spPr>
        <p:txBody>
          <a:bodyPr/>
          <a:lstStyle/>
          <a:p>
            <a:pPr/>
            <a:r>
              <a:t>1) Examples of jekyll siteS</a:t>
            </a:r>
          </a:p>
        </p:txBody>
      </p:sp>
      <p:sp>
        <p:nvSpPr>
          <p:cNvPr id="231"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32"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3" invalidUrl="" action="" tgtFrame="" tooltip="" history="1" highlightClick="0" endSnd="0"/>
              </a:rPr>
              <a:t>https://www.chenhuijing.com/#%F0%9F%8E%AE</a:t>
            </a:r>
          </a:p>
        </p:txBody>
      </p:sp>
      <p:sp>
        <p:nvSpPr>
          <p:cNvPr id="233"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4" name="Screen Shot 2018-04-07 at 2.13.03 PM.png" descr="Screen Shot 2018-04-07 at 2.13.03 PM.png"/>
          <p:cNvPicPr>
            <a:picLocks noChangeAspect="1"/>
          </p:cNvPicPr>
          <p:nvPr/>
        </p:nvPicPr>
        <p:blipFill>
          <a:blip r:embed="rId4">
            <a:extLst/>
          </a:blip>
          <a:stretch>
            <a:fillRect/>
          </a:stretch>
        </p:blipFill>
        <p:spPr>
          <a:xfrm>
            <a:off x="503846" y="2053905"/>
            <a:ext cx="11997108" cy="725227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38" name="1) Examples of jekyll siteS"/>
          <p:cNvSpPr txBox="1"/>
          <p:nvPr>
            <p:ph type="body" idx="13"/>
          </p:nvPr>
        </p:nvSpPr>
        <p:spPr>
          <a:prstGeom prst="rect">
            <a:avLst/>
          </a:prstGeom>
        </p:spPr>
        <p:txBody>
          <a:bodyPr/>
          <a:lstStyle/>
          <a:p>
            <a:pPr/>
            <a:r>
              <a:t>1) Examples of jekyll siteS</a:t>
            </a:r>
          </a:p>
        </p:txBody>
      </p:sp>
      <p:sp>
        <p:nvSpPr>
          <p:cNvPr id="239"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40"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3" invalidUrl="" action="" tgtFrame="" tooltip="" history="1" highlightClick="0" endSnd="0"/>
              </a:rPr>
              <a:t>https://www.chenhuijing.com/#%F0%9F%8E%AE</a:t>
            </a:r>
          </a:p>
        </p:txBody>
      </p:sp>
      <p:sp>
        <p:nvSpPr>
          <p:cNvPr id="24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2" name="Screen Shot 2018-04-07 at 2.12.53 PM.png" descr="Screen Shot 2018-04-07 at 2.12.53 PM.png"/>
          <p:cNvPicPr>
            <a:picLocks noChangeAspect="1"/>
          </p:cNvPicPr>
          <p:nvPr/>
        </p:nvPicPr>
        <p:blipFill>
          <a:blip r:embed="rId4">
            <a:extLst/>
          </a:blip>
          <a:stretch>
            <a:fillRect/>
          </a:stretch>
        </p:blipFill>
        <p:spPr>
          <a:xfrm>
            <a:off x="508649" y="2480614"/>
            <a:ext cx="11987502" cy="672982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46" name="1) Examples of jekyll siteS"/>
          <p:cNvSpPr txBox="1"/>
          <p:nvPr>
            <p:ph type="body" idx="13"/>
          </p:nvPr>
        </p:nvSpPr>
        <p:spPr>
          <a:prstGeom prst="rect">
            <a:avLst/>
          </a:prstGeom>
        </p:spPr>
        <p:txBody>
          <a:bodyPr/>
          <a:lstStyle/>
          <a:p>
            <a:pPr/>
            <a:r>
              <a:t>1) Examples of jekyll siteS</a:t>
            </a:r>
          </a:p>
        </p:txBody>
      </p:sp>
      <p:sp>
        <p:nvSpPr>
          <p:cNvPr id="247"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48"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2" invalidUrl="" action="" tgtFrame="" tooltip="" history="1" highlightClick="0" endSnd="0"/>
              </a:rPr>
              <a:t>https://www.chenhuijing.com/#%F0%9F%8E%AE</a:t>
            </a:r>
          </a:p>
        </p:txBody>
      </p:sp>
      <p:sp>
        <p:nvSpPr>
          <p:cNvPr id="24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0" name="Screen Shot 2018-04-07 at 2.13.12 PM.png" descr="Screen Shot 2018-04-07 at 2.13.12 PM.png"/>
          <p:cNvPicPr>
            <a:picLocks noChangeAspect="1"/>
          </p:cNvPicPr>
          <p:nvPr/>
        </p:nvPicPr>
        <p:blipFill>
          <a:blip r:embed="rId3">
            <a:extLst/>
          </a:blip>
          <a:stretch>
            <a:fillRect/>
          </a:stretch>
        </p:blipFill>
        <p:spPr>
          <a:xfrm>
            <a:off x="406400" y="2274636"/>
            <a:ext cx="11176000" cy="705852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52" name="1) Examples of jekyll siteS"/>
          <p:cNvSpPr txBox="1"/>
          <p:nvPr>
            <p:ph type="body" idx="13"/>
          </p:nvPr>
        </p:nvSpPr>
        <p:spPr>
          <a:prstGeom prst="rect">
            <a:avLst/>
          </a:prstGeom>
        </p:spPr>
        <p:txBody>
          <a:bodyPr/>
          <a:lstStyle/>
          <a:p>
            <a:pPr/>
            <a:r>
              <a:t>1) Examples of jekyll siteS</a:t>
            </a:r>
          </a:p>
        </p:txBody>
      </p:sp>
      <p:sp>
        <p:nvSpPr>
          <p:cNvPr id="253"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54"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2" invalidUrl="" action="" tgtFrame="" tooltip="" history="1" highlightClick="0" endSnd="0"/>
              </a:rPr>
              <a:t>https://www.chenhuijing.com/#%F0%9F%8E%AE</a:t>
            </a:r>
          </a:p>
        </p:txBody>
      </p:sp>
      <p:sp>
        <p:nvSpPr>
          <p:cNvPr id="25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6" name="Screen Shot 2018-04-07 at 2.13.19 PM.png" descr="Screen Shot 2018-04-07 at 2.13.19 PM.png"/>
          <p:cNvPicPr>
            <a:picLocks noChangeAspect="1"/>
          </p:cNvPicPr>
          <p:nvPr/>
        </p:nvPicPr>
        <p:blipFill>
          <a:blip r:embed="rId3">
            <a:extLst/>
          </a:blip>
          <a:stretch>
            <a:fillRect/>
          </a:stretch>
        </p:blipFill>
        <p:spPr>
          <a:xfrm>
            <a:off x="444205" y="2126398"/>
            <a:ext cx="11570774" cy="7188257"/>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258" name="Confused The Simpsons GIF-original.mp4" descr="Confused The Simpsons GIF-original.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1929" y="-34709"/>
            <a:ext cx="13004801" cy="9753601"/>
          </a:xfrm>
          <a:prstGeom prst="rect">
            <a:avLst/>
          </a:prstGeom>
          <a:ln w="12700">
            <a:miter lim="400000"/>
          </a:ln>
        </p:spPr>
      </p:pic>
      <p:sp>
        <p:nvSpPr>
          <p:cNvPr id="259" name="INSTALLATION FEST"/>
          <p:cNvSpPr txBox="1"/>
          <p:nvPr>
            <p:ph type="title"/>
          </p:nvPr>
        </p:nvSpPr>
        <p:spPr>
          <a:prstGeom prst="rect">
            <a:avLst/>
          </a:prstGeom>
        </p:spPr>
        <p:txBody>
          <a:bodyPr/>
          <a:lstStyle>
            <a:lvl1pPr>
              <a:defRPr>
                <a:solidFill>
                  <a:srgbClr val="FFFFFF"/>
                </a:solidFill>
              </a:defRPr>
            </a:lvl1pPr>
          </a:lstStyle>
          <a:p>
            <a:pPr/>
            <a:r>
              <a:t>INSTALLATION FEST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00000" fill="hold"/>
                                        <p:tgtEl>
                                          <p:spTgt spid="25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5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63" name="4) installing jekyll"/>
          <p:cNvSpPr txBox="1"/>
          <p:nvPr>
            <p:ph type="body" idx="13"/>
          </p:nvPr>
        </p:nvSpPr>
        <p:spPr>
          <a:prstGeom prst="rect">
            <a:avLst/>
          </a:prstGeom>
        </p:spPr>
        <p:txBody>
          <a:bodyPr/>
          <a:lstStyle/>
          <a:p>
            <a:pPr/>
            <a:r>
              <a:t>4) installing jekyll</a:t>
            </a:r>
          </a:p>
        </p:txBody>
      </p:sp>
      <p:sp>
        <p:nvSpPr>
          <p:cNvPr id="264" name="TOOLS WE WILL BE USING TODAY:"/>
          <p:cNvSpPr txBox="1"/>
          <p:nvPr>
            <p:ph type="title"/>
          </p:nvPr>
        </p:nvSpPr>
        <p:spPr>
          <a:prstGeom prst="rect">
            <a:avLst/>
          </a:prstGeom>
        </p:spPr>
        <p:txBody>
          <a:bodyPr/>
          <a:lstStyle>
            <a:lvl1pPr defTabSz="467359">
              <a:spcBef>
                <a:spcPts val="2200"/>
              </a:spcBef>
              <a:defRPr sz="4800"/>
            </a:lvl1pPr>
          </a:lstStyle>
          <a:p>
            <a:pPr/>
            <a:r>
              <a:t>TOOLS WE WILL BE USING TODAY:</a:t>
            </a:r>
          </a:p>
        </p:txBody>
      </p:sp>
      <p:sp>
        <p:nvSpPr>
          <p:cNvPr id="265" name="Command Line/Terminal…"/>
          <p:cNvSpPr txBox="1"/>
          <p:nvPr>
            <p:ph type="body" idx="1"/>
          </p:nvPr>
        </p:nvSpPr>
        <p:spPr>
          <a:xfrm>
            <a:off x="406400" y="2791177"/>
            <a:ext cx="12192000" cy="6108701"/>
          </a:xfrm>
          <a:prstGeom prst="rect">
            <a:avLst/>
          </a:prstGeom>
        </p:spPr>
        <p:txBody>
          <a:bodyPr/>
          <a:lstStyle/>
          <a:p>
            <a:pPr>
              <a:buChar char="‣"/>
            </a:pPr>
            <a:r>
              <a:t>Command Line/Terminal</a:t>
            </a:r>
          </a:p>
          <a:p>
            <a:pPr>
              <a:buChar char="‣"/>
            </a:pPr>
            <a:r>
              <a:t>Text Editor</a:t>
            </a:r>
          </a:p>
          <a:p>
            <a:pPr>
              <a:buChar char="‣"/>
            </a:pPr>
            <a:r>
              <a:t>Web Browser</a:t>
            </a:r>
          </a:p>
        </p:txBody>
      </p:sp>
      <p:sp>
        <p:nvSpPr>
          <p:cNvPr id="26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70" name="4) installing jekyll"/>
          <p:cNvSpPr txBox="1"/>
          <p:nvPr>
            <p:ph type="body" idx="13"/>
          </p:nvPr>
        </p:nvSpPr>
        <p:spPr>
          <a:prstGeom prst="rect">
            <a:avLst/>
          </a:prstGeom>
        </p:spPr>
        <p:txBody>
          <a:bodyPr/>
          <a:lstStyle/>
          <a:p>
            <a:pPr/>
            <a:r>
              <a:t>4) installing jekyll</a:t>
            </a:r>
          </a:p>
        </p:txBody>
      </p:sp>
      <p:sp>
        <p:nvSpPr>
          <p:cNvPr id="271" name="Installation fest - INSTALL GIT"/>
          <p:cNvSpPr txBox="1"/>
          <p:nvPr>
            <p:ph type="title"/>
          </p:nvPr>
        </p:nvSpPr>
        <p:spPr>
          <a:prstGeom prst="rect">
            <a:avLst/>
          </a:prstGeom>
        </p:spPr>
        <p:txBody>
          <a:bodyPr/>
          <a:lstStyle>
            <a:lvl1pPr defTabSz="467359">
              <a:spcBef>
                <a:spcPts val="2200"/>
              </a:spcBef>
              <a:defRPr sz="4800"/>
            </a:lvl1pPr>
          </a:lstStyle>
          <a:p>
            <a:pPr/>
            <a:r>
              <a:t>Installation fest - INSTALL GIT</a:t>
            </a:r>
          </a:p>
        </p:txBody>
      </p:sp>
      <p:sp>
        <p:nvSpPr>
          <p:cNvPr id="272" name="Open Command Line…"/>
          <p:cNvSpPr txBox="1"/>
          <p:nvPr>
            <p:ph type="body" idx="1"/>
          </p:nvPr>
        </p:nvSpPr>
        <p:spPr>
          <a:xfrm>
            <a:off x="406400" y="2791177"/>
            <a:ext cx="12192000" cy="6108701"/>
          </a:xfrm>
          <a:prstGeom prst="rect">
            <a:avLst/>
          </a:prstGeom>
        </p:spPr>
        <p:txBody>
          <a:bodyPr/>
          <a:lstStyle/>
          <a:p>
            <a:pPr marL="660400" indent="-660400">
              <a:buClrTx/>
              <a:buSzPct val="100000"/>
              <a:buFontTx/>
              <a:buAutoNum type="arabicPeriod" startAt="1"/>
            </a:pPr>
            <a:r>
              <a:t>Open Command Line</a:t>
            </a:r>
          </a:p>
          <a:p>
            <a:pPr marL="660400" indent="-660400">
              <a:buClrTx/>
              <a:buSzPct val="100000"/>
              <a:buFontTx/>
              <a:buAutoNum type="arabicPeriod" startAt="1"/>
            </a:pPr>
            <a:r>
              <a:t>Install git from </a:t>
            </a:r>
            <a:r>
              <a:rPr u="sng">
                <a:solidFill>
                  <a:schemeClr val="accent1"/>
                </a:solidFill>
                <a:hlinkClick r:id="rId3" invalidUrl="" action="" tgtFrame="" tooltip="" history="1" highlightClick="0" endSnd="0"/>
              </a:rPr>
              <a:t>https://git-scm.com/downloads</a:t>
            </a:r>
          </a:p>
          <a:p>
            <a:pPr marL="660400" indent="-660400">
              <a:buClrTx/>
              <a:buSzPct val="100000"/>
              <a:buFontTx/>
              <a:buAutoNum type="arabicPeriod" startAt="1"/>
              <a:defRPr i="1">
                <a:latin typeface="Avenir Next"/>
                <a:ea typeface="Avenir Next"/>
                <a:cs typeface="Avenir Next"/>
                <a:sym typeface="Avenir Next"/>
              </a:defRPr>
            </a:pPr>
            <a:r>
              <a:rPr i="0">
                <a:latin typeface="Avenir Next Medium"/>
                <a:ea typeface="Avenir Next Medium"/>
                <a:cs typeface="Avenir Next Medium"/>
                <a:sym typeface="Avenir Next Medium"/>
              </a:rPr>
              <a:t>Confirm installation by running: </a:t>
            </a:r>
          </a:p>
          <a:p>
            <a:pPr marL="405279" indent="-405279" defTabSz="457200">
              <a:spcBef>
                <a:spcPts val="0"/>
              </a:spcBef>
              <a:buChar char="‣"/>
              <a:defRPr sz="2800">
                <a:solidFill>
                  <a:srgbClr val="333344"/>
                </a:solidFill>
                <a:latin typeface="Monaco"/>
                <a:ea typeface="Monaco"/>
                <a:cs typeface="Monaco"/>
                <a:sym typeface="Monaco"/>
              </a:defRPr>
            </a:pPr>
            <a:r>
              <a:t>$ git -—</a:t>
            </a:r>
            <a:r>
              <a:rPr>
                <a:solidFill>
                  <a:srgbClr val="3B5BB5"/>
                </a:solidFill>
              </a:rPr>
              <a:t>version</a:t>
            </a:r>
          </a:p>
        </p:txBody>
      </p:sp>
      <p:sp>
        <p:nvSpPr>
          <p:cNvPr id="27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77" name="4) installing jekyll"/>
          <p:cNvSpPr txBox="1"/>
          <p:nvPr>
            <p:ph type="body" idx="13"/>
          </p:nvPr>
        </p:nvSpPr>
        <p:spPr>
          <a:prstGeom prst="rect">
            <a:avLst/>
          </a:prstGeom>
        </p:spPr>
        <p:txBody>
          <a:bodyPr/>
          <a:lstStyle/>
          <a:p>
            <a:pPr/>
            <a:r>
              <a:t>4) installing jekyll</a:t>
            </a:r>
          </a:p>
        </p:txBody>
      </p:sp>
      <p:sp>
        <p:nvSpPr>
          <p:cNvPr id="278" name="Installation fest - INSTALL GIT"/>
          <p:cNvSpPr txBox="1"/>
          <p:nvPr>
            <p:ph type="title"/>
          </p:nvPr>
        </p:nvSpPr>
        <p:spPr>
          <a:prstGeom prst="rect">
            <a:avLst/>
          </a:prstGeom>
        </p:spPr>
        <p:txBody>
          <a:bodyPr/>
          <a:lstStyle>
            <a:lvl1pPr defTabSz="467359">
              <a:spcBef>
                <a:spcPts val="2200"/>
              </a:spcBef>
              <a:defRPr sz="4800"/>
            </a:lvl1pPr>
          </a:lstStyle>
          <a:p>
            <a:pPr/>
            <a:r>
              <a:t>Installation fest - INSTALL GIT</a:t>
            </a:r>
          </a:p>
        </p:txBody>
      </p:sp>
      <p:sp>
        <p:nvSpPr>
          <p:cNvPr id="279" name="Configure git with your name and e-mail address.…"/>
          <p:cNvSpPr txBox="1"/>
          <p:nvPr>
            <p:ph type="body" idx="1"/>
          </p:nvPr>
        </p:nvSpPr>
        <p:spPr>
          <a:xfrm>
            <a:off x="406400" y="2791177"/>
            <a:ext cx="12192000" cy="6108701"/>
          </a:xfrm>
          <a:prstGeom prst="rect">
            <a:avLst/>
          </a:prstGeom>
        </p:spPr>
        <p:txBody>
          <a:bodyPr/>
          <a:lstStyle/>
          <a:p>
            <a:pPr/>
            <a:r>
              <a:t>Configure git with </a:t>
            </a:r>
            <a:r>
              <a:rPr b="1">
                <a:solidFill>
                  <a:schemeClr val="accent1">
                    <a:hueOff val="262910"/>
                    <a:satOff val="3867"/>
                    <a:lumOff val="-18039"/>
                  </a:schemeClr>
                </a:solidFill>
                <a:latin typeface="Avenir Next"/>
                <a:ea typeface="Avenir Next"/>
                <a:cs typeface="Avenir Next"/>
                <a:sym typeface="Avenir Next"/>
              </a:rPr>
              <a:t>your</a:t>
            </a:r>
            <a:r>
              <a:rPr b="1">
                <a:latin typeface="Avenir Next"/>
                <a:ea typeface="Avenir Next"/>
                <a:cs typeface="Avenir Next"/>
                <a:sym typeface="Avenir Next"/>
              </a:rPr>
              <a:t> </a:t>
            </a:r>
            <a:r>
              <a:t>name and e-mail address.</a:t>
            </a:r>
          </a:p>
          <a:p>
            <a:pPr marL="0" indent="0" defTabSz="457200">
              <a:spcBef>
                <a:spcPts val="0"/>
              </a:spcBef>
              <a:buClrTx/>
              <a:buSzTx/>
              <a:buFontTx/>
              <a:buNone/>
              <a:defRPr sz="2800">
                <a:solidFill>
                  <a:srgbClr val="8C868F"/>
                </a:solidFill>
                <a:latin typeface="Monaco"/>
                <a:ea typeface="Monaco"/>
                <a:cs typeface="Monaco"/>
                <a:sym typeface="Monaco"/>
              </a:defRPr>
            </a:pPr>
            <a:r>
              <a:rPr>
                <a:solidFill>
                  <a:srgbClr val="333344"/>
                </a:solidFill>
              </a:rPr>
              <a:t>$ git config </a:t>
            </a:r>
            <a:r>
              <a:t>--global user.name "John Doe"</a:t>
            </a:r>
            <a:endParaRPr>
              <a:solidFill>
                <a:srgbClr val="333344"/>
              </a:solidFill>
            </a:endParaRPr>
          </a:p>
          <a:p>
            <a:pPr marL="0" indent="0" defTabSz="457200">
              <a:spcBef>
                <a:spcPts val="0"/>
              </a:spcBef>
              <a:buClrTx/>
              <a:buSzTx/>
              <a:buFontTx/>
              <a:buNone/>
              <a:defRPr sz="2800">
                <a:solidFill>
                  <a:srgbClr val="8C868F"/>
                </a:solidFill>
                <a:latin typeface="Monaco"/>
                <a:ea typeface="Monaco"/>
                <a:cs typeface="Monaco"/>
                <a:sym typeface="Monaco"/>
              </a:defRPr>
            </a:pPr>
            <a:r>
              <a:rPr>
                <a:solidFill>
                  <a:srgbClr val="333344"/>
                </a:solidFill>
              </a:rPr>
              <a:t>$ git config </a:t>
            </a:r>
            <a:r>
              <a:t>--global user.email </a:t>
            </a:r>
            <a:r>
              <a:rPr u="sng">
                <a:solidFill>
                  <a:schemeClr val="accent1"/>
                </a:solidFill>
                <a:hlinkClick r:id="rId3" invalidUrl="" action="" tgtFrame="" tooltip="" history="1" highlightClick="0" endSnd="0"/>
              </a:rPr>
              <a:t>johndoe@example.com</a:t>
            </a:r>
          </a:p>
          <a:p>
            <a:pPr marL="0" indent="0" defTabSz="457200">
              <a:spcBef>
                <a:spcPts val="0"/>
              </a:spcBef>
              <a:buClrTx/>
              <a:buSzTx/>
              <a:buFontTx/>
              <a:buNone/>
              <a:defRPr sz="2800">
                <a:solidFill>
                  <a:srgbClr val="8C868F"/>
                </a:solidFill>
                <a:latin typeface="Monaco"/>
                <a:ea typeface="Monaco"/>
                <a:cs typeface="Monaco"/>
                <a:sym typeface="Monaco"/>
              </a:defRPr>
            </a:pPr>
          </a:p>
          <a:p>
            <a:pPr marL="0" indent="0" defTabSz="457200">
              <a:spcBef>
                <a:spcPts val="0"/>
              </a:spcBef>
              <a:buClrTx/>
              <a:buSzTx/>
              <a:buFontTx/>
              <a:buNone/>
              <a:defRPr sz="2800">
                <a:solidFill>
                  <a:srgbClr val="8C868F"/>
                </a:solidFill>
                <a:latin typeface="Monaco"/>
                <a:ea typeface="Monaco"/>
                <a:cs typeface="Monaco"/>
                <a:sym typeface="Monaco"/>
              </a:defRPr>
            </a:pPr>
          </a:p>
          <a:p>
            <a:pPr marL="0" indent="0" defTabSz="457200">
              <a:spcBef>
                <a:spcPts val="0"/>
              </a:spcBef>
              <a:buClrTx/>
              <a:buSzTx/>
              <a:buFontTx/>
              <a:buNone/>
              <a:defRPr sz="2800">
                <a:solidFill>
                  <a:srgbClr val="8C868F"/>
                </a:solidFill>
                <a:latin typeface="Monaco"/>
                <a:ea typeface="Monaco"/>
                <a:cs typeface="Monaco"/>
                <a:sym typeface="Monaco"/>
              </a:defRPr>
            </a:pPr>
            <a:r>
              <a:t>Use the same e-mail that is associated with your GitHub account. </a:t>
            </a:r>
          </a:p>
          <a:p>
            <a:pPr marL="0" indent="0" defTabSz="457200">
              <a:spcBef>
                <a:spcPts val="0"/>
              </a:spcBef>
              <a:buClrTx/>
              <a:buSzTx/>
              <a:buFontTx/>
              <a:buNone/>
              <a:defRPr sz="2800">
                <a:solidFill>
                  <a:srgbClr val="8C868F"/>
                </a:solidFill>
                <a:latin typeface="Monaco"/>
                <a:ea typeface="Monaco"/>
                <a:cs typeface="Monaco"/>
                <a:sym typeface="Monaco"/>
              </a:defRPr>
            </a:pPr>
          </a:p>
        </p:txBody>
      </p:sp>
      <p:sp>
        <p:nvSpPr>
          <p:cNvPr id="28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84" name="4) installing jekyll"/>
          <p:cNvSpPr txBox="1"/>
          <p:nvPr>
            <p:ph type="body" idx="13"/>
          </p:nvPr>
        </p:nvSpPr>
        <p:spPr>
          <a:prstGeom prst="rect">
            <a:avLst/>
          </a:prstGeom>
        </p:spPr>
        <p:txBody>
          <a:bodyPr/>
          <a:lstStyle/>
          <a:p>
            <a:pPr/>
            <a:r>
              <a:t>4) installing jekyll</a:t>
            </a:r>
          </a:p>
        </p:txBody>
      </p:sp>
      <p:sp>
        <p:nvSpPr>
          <p:cNvPr id="285" name="Installation fest - INSTALL RUBY"/>
          <p:cNvSpPr txBox="1"/>
          <p:nvPr>
            <p:ph type="title"/>
          </p:nvPr>
        </p:nvSpPr>
        <p:spPr>
          <a:prstGeom prst="rect">
            <a:avLst/>
          </a:prstGeom>
        </p:spPr>
        <p:txBody>
          <a:bodyPr/>
          <a:lstStyle>
            <a:lvl1pPr defTabSz="467359">
              <a:spcBef>
                <a:spcPts val="2200"/>
              </a:spcBef>
              <a:defRPr sz="4800"/>
            </a:lvl1pPr>
          </a:lstStyle>
          <a:p>
            <a:pPr/>
            <a:r>
              <a:t>Installation fest - INSTALL RUBY</a:t>
            </a:r>
          </a:p>
        </p:txBody>
      </p:sp>
      <p:sp>
        <p:nvSpPr>
          <p:cNvPr id="286" name="Install Ruby…"/>
          <p:cNvSpPr txBox="1"/>
          <p:nvPr>
            <p:ph type="body" idx="1"/>
          </p:nvPr>
        </p:nvSpPr>
        <p:spPr>
          <a:xfrm>
            <a:off x="406400" y="2791177"/>
            <a:ext cx="12192000" cy="6108701"/>
          </a:xfrm>
          <a:prstGeom prst="rect">
            <a:avLst/>
          </a:prstGeom>
        </p:spPr>
        <p:txBody>
          <a:bodyPr/>
          <a:lstStyle/>
          <a:p>
            <a:pPr marL="408940" indent="-408940" defTabSz="537463">
              <a:spcBef>
                <a:spcPts val="2500"/>
              </a:spcBef>
              <a:defRPr sz="3128"/>
            </a:pPr>
            <a:r>
              <a:t>Install Ruby </a:t>
            </a:r>
          </a:p>
          <a:p>
            <a:pPr marL="408940" indent="-408940" defTabSz="537463">
              <a:spcBef>
                <a:spcPts val="2500"/>
              </a:spcBef>
              <a:defRPr sz="3128"/>
            </a:pPr>
            <a:r>
              <a:t>On Windows:</a:t>
            </a:r>
          </a:p>
          <a:p>
            <a:pPr lvl="1" marL="817880" indent="-408940" defTabSz="537463">
              <a:spcBef>
                <a:spcPts val="2500"/>
              </a:spcBef>
              <a:defRPr sz="3128"/>
            </a:pPr>
            <a:r>
              <a:t>Use </a:t>
            </a:r>
            <a:r>
              <a:rPr u="sng">
                <a:solidFill>
                  <a:schemeClr val="accent1"/>
                </a:solidFill>
                <a:hlinkClick r:id="rId3" invalidUrl="" action="" tgtFrame="" tooltip="" history="1" highlightClick="0" endSnd="0"/>
              </a:rPr>
              <a:t>RubyInstaller</a:t>
            </a:r>
            <a:r>
              <a:t> </a:t>
            </a:r>
          </a:p>
          <a:p>
            <a:pPr marL="408940" indent="-408940" defTabSz="537463">
              <a:spcBef>
                <a:spcPts val="2500"/>
              </a:spcBef>
              <a:defRPr sz="3128"/>
            </a:pPr>
            <a:r>
              <a:t>On Mac:</a:t>
            </a:r>
          </a:p>
          <a:p>
            <a:pPr lvl="1" marL="817880" indent="-408940" defTabSz="537463">
              <a:spcBef>
                <a:spcPts val="2500"/>
              </a:spcBef>
              <a:defRPr sz="3128"/>
            </a:pPr>
            <a:r>
              <a:t>By default Ruby may be installed depending on OS. If not:</a:t>
            </a:r>
          </a:p>
          <a:p>
            <a:pPr lvl="6" marL="0" indent="1261872" defTabSz="420623">
              <a:spcBef>
                <a:spcPts val="0"/>
              </a:spcBef>
              <a:buClrTx/>
              <a:buSzTx/>
              <a:buFontTx/>
              <a:buNone/>
              <a:defRPr sz="2576">
                <a:solidFill>
                  <a:srgbClr val="333344"/>
                </a:solidFill>
                <a:latin typeface="Monaco"/>
                <a:ea typeface="Monaco"/>
                <a:cs typeface="Monaco"/>
                <a:sym typeface="Monaco"/>
              </a:defRPr>
            </a:pPr>
            <a:r>
              <a:t>$ brew install ruby</a:t>
            </a:r>
          </a:p>
          <a:p>
            <a:pPr marL="0" indent="0" defTabSz="420623">
              <a:spcBef>
                <a:spcPts val="0"/>
              </a:spcBef>
              <a:buClrTx/>
              <a:buSzTx/>
              <a:buFontTx/>
              <a:buNone/>
              <a:defRPr sz="2576">
                <a:solidFill>
                  <a:srgbClr val="333344"/>
                </a:solidFill>
                <a:latin typeface="Monaco"/>
                <a:ea typeface="Monaco"/>
                <a:cs typeface="Monaco"/>
                <a:sym typeface="Monaco"/>
              </a:defRPr>
            </a:pPr>
          </a:p>
          <a:p>
            <a:pPr marL="0" indent="0" defTabSz="420623">
              <a:spcBef>
                <a:spcPts val="0"/>
              </a:spcBef>
              <a:buClrTx/>
              <a:buSzTx/>
              <a:buFontTx/>
              <a:buNone/>
              <a:defRPr sz="2576">
                <a:solidFill>
                  <a:srgbClr val="333344"/>
                </a:solidFill>
                <a:latin typeface="Monaco"/>
                <a:ea typeface="Monaco"/>
                <a:cs typeface="Monaco"/>
                <a:sym typeface="Monaco"/>
              </a:defRPr>
            </a:pPr>
          </a:p>
        </p:txBody>
      </p:sp>
      <p:sp>
        <p:nvSpPr>
          <p:cNvPr id="28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91" name="4) installing jekyll"/>
          <p:cNvSpPr txBox="1"/>
          <p:nvPr>
            <p:ph type="body" idx="13"/>
          </p:nvPr>
        </p:nvSpPr>
        <p:spPr>
          <a:prstGeom prst="rect">
            <a:avLst/>
          </a:prstGeom>
        </p:spPr>
        <p:txBody>
          <a:bodyPr/>
          <a:lstStyle/>
          <a:p>
            <a:pPr/>
            <a:r>
              <a:t>4) installing jekyll</a:t>
            </a:r>
          </a:p>
        </p:txBody>
      </p:sp>
      <p:sp>
        <p:nvSpPr>
          <p:cNvPr id="292" name="Installation fest - INSTALL RUBY"/>
          <p:cNvSpPr txBox="1"/>
          <p:nvPr>
            <p:ph type="title"/>
          </p:nvPr>
        </p:nvSpPr>
        <p:spPr>
          <a:prstGeom prst="rect">
            <a:avLst/>
          </a:prstGeom>
        </p:spPr>
        <p:txBody>
          <a:bodyPr/>
          <a:lstStyle>
            <a:lvl1pPr defTabSz="467359">
              <a:spcBef>
                <a:spcPts val="2200"/>
              </a:spcBef>
              <a:defRPr sz="4800"/>
            </a:lvl1pPr>
          </a:lstStyle>
          <a:p>
            <a:pPr/>
            <a:r>
              <a:t>Installation fest - INSTALL RUBY</a:t>
            </a:r>
          </a:p>
        </p:txBody>
      </p:sp>
      <p:sp>
        <p:nvSpPr>
          <p:cNvPr id="293" name="Install Ruby  and check that version is greater than 2.4.1…"/>
          <p:cNvSpPr txBox="1"/>
          <p:nvPr>
            <p:ph type="body" idx="1"/>
          </p:nvPr>
        </p:nvSpPr>
        <p:spPr>
          <a:xfrm>
            <a:off x="406400" y="2791177"/>
            <a:ext cx="12192000" cy="6108701"/>
          </a:xfrm>
          <a:prstGeom prst="rect">
            <a:avLst/>
          </a:prstGeom>
        </p:spPr>
        <p:txBody>
          <a:bodyPr/>
          <a:lstStyle/>
          <a:p>
            <a:pPr marL="360045" indent="-360045" defTabSz="473201">
              <a:spcBef>
                <a:spcPts val="2200"/>
              </a:spcBef>
              <a:defRPr sz="2754"/>
            </a:pPr>
            <a:r>
              <a:t>Install Ruby  and check that version is greater than 2.4.1</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r>
              <a:t>Ruby -v </a:t>
            </a:r>
          </a:p>
          <a:p>
            <a:pPr marL="0" indent="0" defTabSz="370331">
              <a:lnSpc>
                <a:spcPts val="3400"/>
              </a:lnSpc>
              <a:spcBef>
                <a:spcPts val="0"/>
              </a:spcBef>
              <a:buClrTx/>
              <a:buSzTx/>
              <a:buFontTx/>
              <a:buNone/>
              <a:defRPr sz="1944">
                <a:solidFill>
                  <a:srgbClr val="000000"/>
                </a:solidFill>
                <a:latin typeface="Courier"/>
                <a:ea typeface="Courier"/>
                <a:cs typeface="Courier"/>
                <a:sym typeface="Courier"/>
              </a:defRPr>
            </a:pPr>
          </a:p>
          <a:p>
            <a:pPr marL="360045" indent="-360045" defTabSz="473201">
              <a:spcBef>
                <a:spcPts val="2200"/>
              </a:spcBef>
              <a:defRPr sz="2754"/>
            </a:pPr>
            <a:r>
              <a:t>If not install the latest version of Ruby:</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r>
              <a:t>rvm install ruby-2.5.1</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p>
          <a:p>
            <a:pPr marL="360045" indent="-360045" defTabSz="473201">
              <a:spcBef>
                <a:spcPts val="2200"/>
              </a:spcBef>
              <a:defRPr sz="2754"/>
            </a:pPr>
            <a:r>
              <a:t>If wrong version of Ruby is being used:</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r>
              <a:t>rvm use —-default 2.5.1</a:t>
            </a:r>
          </a:p>
          <a:p>
            <a:pPr marL="0" indent="0" defTabSz="370331">
              <a:lnSpc>
                <a:spcPts val="3100"/>
              </a:lnSpc>
              <a:spcBef>
                <a:spcPts val="0"/>
              </a:spcBef>
              <a:buClrTx/>
              <a:buSzTx/>
              <a:buFontTx/>
              <a:buNone/>
              <a:defRPr sz="1862">
                <a:solidFill>
                  <a:srgbClr val="545454"/>
                </a:solidFill>
                <a:latin typeface="Helvetica"/>
                <a:ea typeface="Helvetica"/>
                <a:cs typeface="Helvetica"/>
                <a:sym typeface="Helvetica"/>
              </a:defRPr>
            </a:pPr>
          </a:p>
          <a:p>
            <a:pPr marL="360045" indent="-360045" defTabSz="473201">
              <a:spcBef>
                <a:spcPts val="2200"/>
              </a:spcBef>
              <a:defRPr sz="2754"/>
            </a:pPr>
          </a:p>
          <a:p>
            <a:pPr marL="0" indent="0" defTabSz="370331">
              <a:lnSpc>
                <a:spcPts val="2300"/>
              </a:lnSpc>
              <a:spcBef>
                <a:spcPts val="0"/>
              </a:spcBef>
              <a:buClrTx/>
              <a:buSzTx/>
              <a:buFontTx/>
              <a:buNone/>
              <a:defRPr sz="972">
                <a:solidFill>
                  <a:srgbClr val="000000"/>
                </a:solidFill>
                <a:latin typeface="Courier"/>
                <a:ea typeface="Courier"/>
                <a:cs typeface="Courier"/>
                <a:sym typeface="Courier"/>
              </a:defRPr>
            </a:pPr>
          </a:p>
          <a:p>
            <a:pPr marL="127074" indent="-127074" defTabSz="370331">
              <a:lnSpc>
                <a:spcPts val="2300"/>
              </a:lnSpc>
              <a:spcBef>
                <a:spcPts val="0"/>
              </a:spcBef>
              <a:defRPr sz="972">
                <a:solidFill>
                  <a:srgbClr val="000000"/>
                </a:solidFill>
                <a:latin typeface="Courier"/>
                <a:ea typeface="Courier"/>
                <a:cs typeface="Courier"/>
                <a:sym typeface="Courier"/>
              </a:defRPr>
            </a:pPr>
          </a:p>
          <a:p>
            <a:pPr marL="0" indent="0" defTabSz="370331">
              <a:lnSpc>
                <a:spcPts val="2300"/>
              </a:lnSpc>
              <a:spcBef>
                <a:spcPts val="0"/>
              </a:spcBef>
              <a:buClrTx/>
              <a:buSzTx/>
              <a:buFontTx/>
              <a:buNone/>
              <a:defRPr sz="972">
                <a:solidFill>
                  <a:srgbClr val="000000"/>
                </a:solidFill>
                <a:latin typeface="Courier"/>
                <a:ea typeface="Courier"/>
                <a:cs typeface="Courier"/>
                <a:sym typeface="Courier"/>
              </a:defRPr>
            </a:pPr>
          </a:p>
        </p:txBody>
      </p:sp>
      <p:sp>
        <p:nvSpPr>
          <p:cNvPr id="29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73" name="Create a blog with jekyll"/>
          <p:cNvSpPr txBox="1"/>
          <p:nvPr>
            <p:ph type="body" idx="13"/>
          </p:nvPr>
        </p:nvSpPr>
        <p:spPr>
          <a:prstGeom prst="rect">
            <a:avLst/>
          </a:prstGeom>
        </p:spPr>
        <p:txBody>
          <a:bodyPr/>
          <a:lstStyle/>
          <a:p>
            <a:pPr/>
            <a:r>
              <a:t>Create a blog with jekyll</a:t>
            </a:r>
          </a:p>
        </p:txBody>
      </p:sp>
      <p:sp>
        <p:nvSpPr>
          <p:cNvPr id="174" name="about us!"/>
          <p:cNvSpPr txBox="1"/>
          <p:nvPr>
            <p:ph type="title"/>
          </p:nvPr>
        </p:nvSpPr>
        <p:spPr>
          <a:prstGeom prst="rect">
            <a:avLst/>
          </a:prstGeom>
        </p:spPr>
        <p:txBody>
          <a:bodyPr/>
          <a:lstStyle>
            <a:lvl1pPr defTabSz="467359">
              <a:spcBef>
                <a:spcPts val="2200"/>
              </a:spcBef>
              <a:defRPr sz="4800"/>
            </a:lvl1pPr>
          </a:lstStyle>
          <a:p>
            <a:pPr/>
            <a:r>
              <a:t>about us!</a:t>
            </a:r>
          </a:p>
        </p:txBody>
      </p:sp>
      <p:sp>
        <p:nvSpPr>
          <p:cNvPr id="175" name="Monica Powell, I’m a long-time #CodeNewbie!  I currently lead e-mail marketing at Jopwell and periodically write for FreeCodeCamp, Hacker Noon and Code Like A Girl.…"/>
          <p:cNvSpPr txBox="1"/>
          <p:nvPr>
            <p:ph type="body" idx="1"/>
          </p:nvPr>
        </p:nvSpPr>
        <p:spPr>
          <a:xfrm>
            <a:off x="406400" y="2749550"/>
            <a:ext cx="12192000" cy="6108700"/>
          </a:xfrm>
          <a:prstGeom prst="rect">
            <a:avLst/>
          </a:prstGeom>
        </p:spPr>
        <p:txBody>
          <a:bodyPr numCol="2" spcCol="609600"/>
          <a:lstStyle/>
          <a:p>
            <a:pPr marL="0" indent="0">
              <a:buClrTx/>
              <a:buSzTx/>
              <a:buFontTx/>
              <a:buNone/>
              <a:defRPr sz="3000"/>
            </a:pPr>
            <a:r>
              <a:rPr b="1">
                <a:solidFill>
                  <a:schemeClr val="accent1"/>
                </a:solidFill>
                <a:latin typeface="Avenir Next"/>
                <a:ea typeface="Avenir Next"/>
                <a:cs typeface="Avenir Next"/>
                <a:sym typeface="Avenir Next"/>
              </a:rPr>
              <a:t>Monica Powell</a:t>
            </a:r>
            <a:r>
              <a:rPr>
                <a:solidFill>
                  <a:schemeClr val="accent1"/>
                </a:solidFill>
              </a:rPr>
              <a:t>,</a:t>
            </a:r>
            <a:r>
              <a:t> I’m a long-time #CodeNewbie!  I currently lead e-mail marketing at Jopwell and periodically write for FreeCodeCamp, Hacker Noon and Code Like A Girl. </a:t>
            </a:r>
          </a:p>
          <a:p>
            <a:pPr marL="0" indent="0">
              <a:buClrTx/>
              <a:buSzTx/>
              <a:buFontTx/>
              <a:buNone/>
              <a:defRPr sz="3000"/>
            </a:pPr>
            <a:r>
              <a:t>👋🏾 Twitter: </a:t>
            </a:r>
            <a:r>
              <a:rPr u="sng">
                <a:solidFill>
                  <a:schemeClr val="accent1"/>
                </a:solidFill>
                <a:hlinkClick r:id="rId2" invalidUrl="" action="" tgtFrame="" tooltip="" history="1" highlightClick="0" endSnd="0"/>
              </a:rPr>
              <a:t>@waterproofheart</a:t>
            </a:r>
            <a:r>
              <a:t> </a:t>
            </a:r>
          </a:p>
          <a:p>
            <a:pPr marL="0" indent="0">
              <a:buClrTx/>
              <a:buSzTx/>
              <a:buFontTx/>
              <a:buNone/>
              <a:defRPr sz="3000"/>
            </a:pPr>
            <a:r>
              <a:t>🔗  </a:t>
            </a:r>
            <a:r>
              <a:rPr u="sng">
                <a:solidFill>
                  <a:schemeClr val="accent1"/>
                </a:solidFill>
                <a:hlinkClick r:id="rId3" invalidUrl="" action="" tgtFrame="" tooltip="" history="1" highlightClick="0" endSnd="0"/>
              </a:rPr>
              <a:t>www.aboutmonica.com/</a:t>
            </a:r>
          </a:p>
          <a:p>
            <a:pPr marL="0" indent="0">
              <a:buClrTx/>
              <a:buSzTx/>
              <a:buFontTx/>
              <a:buNone/>
              <a:defRPr sz="3000"/>
            </a:pPr>
            <a:r>
              <a:rPr b="1">
                <a:solidFill>
                  <a:srgbClr val="34A5D8"/>
                </a:solidFill>
                <a:latin typeface="Avenir Next"/>
                <a:ea typeface="Avenir Next"/>
                <a:cs typeface="Avenir Next"/>
                <a:sym typeface="Avenir Next"/>
              </a:rPr>
              <a:t>Nia Murrell </a:t>
            </a:r>
            <a:r>
              <a:t> is a self-taught developer and long-time coding enthusiast. She is an active member of the L.A. tech community who volunteers as a developer for small businesses and as a TA for the L.A. chapter of Girl Develop It. </a:t>
            </a:r>
          </a:p>
          <a:p>
            <a:pPr marL="0" indent="0">
              <a:buClrTx/>
              <a:buSzTx/>
              <a:buFontTx/>
              <a:buNone/>
              <a:defRPr sz="3000"/>
            </a:pPr>
            <a:r>
              <a:t>🔗 </a:t>
            </a:r>
            <a:r>
              <a:rPr u="sng">
                <a:solidFill>
                  <a:schemeClr val="accent1"/>
                </a:solidFill>
                <a:hlinkClick r:id="rId4" invalidUrl="" action="" tgtFrame="" tooltip="" history="1" highlightClick="0" endSnd="0"/>
              </a:rPr>
              <a:t>https://dev.niamurrell.com</a:t>
            </a:r>
          </a:p>
        </p:txBody>
      </p:sp>
      <p:sp>
        <p:nvSpPr>
          <p:cNvPr id="176"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7" name="Text"/>
          <p:cNvSpPr txBox="1"/>
          <p:nvPr/>
        </p:nvSpPr>
        <p:spPr>
          <a:xfrm>
            <a:off x="6413500" y="4654550"/>
            <a:ext cx="177800"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98" name="4) installing jekyll"/>
          <p:cNvSpPr txBox="1"/>
          <p:nvPr>
            <p:ph type="body" idx="13"/>
          </p:nvPr>
        </p:nvSpPr>
        <p:spPr>
          <a:prstGeom prst="rect">
            <a:avLst/>
          </a:prstGeom>
        </p:spPr>
        <p:txBody>
          <a:bodyPr/>
          <a:lstStyle/>
          <a:p>
            <a:pPr/>
            <a:r>
              <a:t>4) installing jekyll</a:t>
            </a:r>
          </a:p>
        </p:txBody>
      </p:sp>
      <p:sp>
        <p:nvSpPr>
          <p:cNvPr id="299" name="Installation fest - INSTALL PROJECT"/>
          <p:cNvSpPr txBox="1"/>
          <p:nvPr>
            <p:ph type="title"/>
          </p:nvPr>
        </p:nvSpPr>
        <p:spPr>
          <a:prstGeom prst="rect">
            <a:avLst/>
          </a:prstGeom>
        </p:spPr>
        <p:txBody>
          <a:bodyPr/>
          <a:lstStyle>
            <a:lvl1pPr defTabSz="467359">
              <a:spcBef>
                <a:spcPts val="2200"/>
              </a:spcBef>
              <a:defRPr sz="4800"/>
            </a:lvl1pPr>
          </a:lstStyle>
          <a:p>
            <a:pPr/>
            <a:r>
              <a:t>Installation fest - INSTALL PROJECT</a:t>
            </a:r>
          </a:p>
        </p:txBody>
      </p:sp>
      <p:sp>
        <p:nvSpPr>
          <p:cNvPr id="300" name="On GitHub.com fork this repository https://github.com/M0nica/dactl"/>
          <p:cNvSpPr txBox="1"/>
          <p:nvPr>
            <p:ph type="body" idx="1"/>
          </p:nvPr>
        </p:nvSpPr>
        <p:spPr>
          <a:xfrm>
            <a:off x="406400" y="2791177"/>
            <a:ext cx="12192000" cy="6108701"/>
          </a:xfrm>
          <a:prstGeom prst="rect">
            <a:avLst/>
          </a:prstGeom>
        </p:spPr>
        <p:txBody>
          <a:bodyPr/>
          <a:lstStyle/>
          <a:p>
            <a:pPr/>
            <a:r>
              <a:t>On </a:t>
            </a:r>
            <a:r>
              <a:rPr u="sng">
                <a:solidFill>
                  <a:schemeClr val="accent1"/>
                </a:solidFill>
                <a:hlinkClick r:id="rId3" invalidUrl="" action="" tgtFrame="" tooltip="" history="1" highlightClick="0" endSnd="0"/>
              </a:rPr>
              <a:t>GitHub.com</a:t>
            </a:r>
            <a:r>
              <a:t> fork this repository </a:t>
            </a:r>
            <a:r>
              <a:rPr u="sng">
                <a:solidFill>
                  <a:schemeClr val="accent1"/>
                </a:solidFill>
                <a:hlinkClick r:id="rId4" invalidUrl="" action="" tgtFrame="" tooltip="" history="1" highlightClick="0" endSnd="0"/>
              </a:rPr>
              <a:t>https://github.com/M0nica/dactl</a:t>
            </a:r>
          </a:p>
        </p:txBody>
      </p:sp>
      <p:sp>
        <p:nvSpPr>
          <p:cNvPr id="30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05" name="4) installing jekyll"/>
          <p:cNvSpPr txBox="1"/>
          <p:nvPr>
            <p:ph type="body" idx="13"/>
          </p:nvPr>
        </p:nvSpPr>
        <p:spPr>
          <a:prstGeom prst="rect">
            <a:avLst/>
          </a:prstGeom>
        </p:spPr>
        <p:txBody>
          <a:bodyPr/>
          <a:lstStyle/>
          <a:p>
            <a:pPr/>
            <a:r>
              <a:t>4) installing jekyll</a:t>
            </a:r>
          </a:p>
        </p:txBody>
      </p:sp>
      <p:sp>
        <p:nvSpPr>
          <p:cNvPr id="306" name="Installation fest - INSTALL PROJECT"/>
          <p:cNvSpPr txBox="1"/>
          <p:nvPr>
            <p:ph type="title"/>
          </p:nvPr>
        </p:nvSpPr>
        <p:spPr>
          <a:prstGeom prst="rect">
            <a:avLst/>
          </a:prstGeom>
        </p:spPr>
        <p:txBody>
          <a:bodyPr/>
          <a:lstStyle>
            <a:lvl1pPr defTabSz="467359">
              <a:spcBef>
                <a:spcPts val="2200"/>
              </a:spcBef>
              <a:defRPr sz="4800"/>
            </a:lvl1pPr>
          </a:lstStyle>
          <a:p>
            <a:pPr/>
            <a:r>
              <a:t>Installation fest - INSTALL PROJECT</a:t>
            </a:r>
          </a:p>
        </p:txBody>
      </p:sp>
      <p:sp>
        <p:nvSpPr>
          <p:cNvPr id="307" name="On command line:…"/>
          <p:cNvSpPr txBox="1"/>
          <p:nvPr>
            <p:ph type="body" idx="1"/>
          </p:nvPr>
        </p:nvSpPr>
        <p:spPr>
          <a:xfrm>
            <a:off x="406400" y="2791177"/>
            <a:ext cx="12192000" cy="6108701"/>
          </a:xfrm>
          <a:prstGeom prst="rect">
            <a:avLst/>
          </a:prstGeom>
        </p:spPr>
        <p:txBody>
          <a:bodyPr/>
          <a:lstStyle/>
          <a:p>
            <a:pPr/>
            <a:r>
              <a:t>On command line:</a:t>
            </a:r>
          </a:p>
          <a:p>
            <a:pPr lvl="1"/>
            <a:r>
              <a:t>Git clone </a:t>
            </a:r>
            <a:r>
              <a:rPr u="sng">
                <a:solidFill>
                  <a:schemeClr val="accent1"/>
                </a:solidFill>
                <a:hlinkClick r:id="rId3" invalidUrl="" action="" tgtFrame="" tooltip="" history="1" highlightClick="0" endSnd="0"/>
              </a:rPr>
              <a:t>https://github.com/YOUR_USERNAME/dactl</a:t>
            </a:r>
          </a:p>
          <a:p>
            <a:pPr lvl="1"/>
            <a:r>
              <a:t>Note: GitHub may prompt you to login with your credentials.</a:t>
            </a:r>
          </a:p>
        </p:txBody>
      </p:sp>
      <p:sp>
        <p:nvSpPr>
          <p:cNvPr id="30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12" name="4) installing jekyll"/>
          <p:cNvSpPr txBox="1"/>
          <p:nvPr>
            <p:ph type="body" idx="13"/>
          </p:nvPr>
        </p:nvSpPr>
        <p:spPr>
          <a:prstGeom prst="rect">
            <a:avLst/>
          </a:prstGeom>
        </p:spPr>
        <p:txBody>
          <a:bodyPr/>
          <a:lstStyle/>
          <a:p>
            <a:pPr/>
            <a:r>
              <a:t>4) installing jekyll</a:t>
            </a:r>
          </a:p>
        </p:txBody>
      </p:sp>
      <p:sp>
        <p:nvSpPr>
          <p:cNvPr id="313" name="On GitHub.com fork this repository https://github.com/M0nica/dactl…"/>
          <p:cNvSpPr txBox="1"/>
          <p:nvPr>
            <p:ph type="body" idx="1"/>
          </p:nvPr>
        </p:nvSpPr>
        <p:spPr>
          <a:xfrm>
            <a:off x="406400" y="2791177"/>
            <a:ext cx="12192000" cy="6108701"/>
          </a:xfrm>
          <a:prstGeom prst="rect">
            <a:avLst/>
          </a:prstGeom>
        </p:spPr>
        <p:txBody>
          <a:bodyPr/>
          <a:lstStyle/>
          <a:p>
            <a:pPr/>
            <a:r>
              <a:t>On </a:t>
            </a:r>
            <a:r>
              <a:rPr u="sng">
                <a:solidFill>
                  <a:schemeClr val="accent1"/>
                </a:solidFill>
                <a:hlinkClick r:id="rId3" invalidUrl="" action="" tgtFrame="" tooltip="" history="1" highlightClick="0" endSnd="0"/>
              </a:rPr>
              <a:t>GitHub.com</a:t>
            </a:r>
            <a:r>
              <a:t> fork this repository </a:t>
            </a:r>
            <a:r>
              <a:rPr u="sng">
                <a:solidFill>
                  <a:schemeClr val="accent1"/>
                </a:solidFill>
                <a:hlinkClick r:id="rId4" invalidUrl="" action="" tgtFrame="" tooltip="" history="1" highlightClick="0" endSnd="0"/>
              </a:rPr>
              <a:t>https://github.com/M0nica/dactl</a:t>
            </a:r>
          </a:p>
          <a:p>
            <a:pPr>
              <a:defRPr i="1">
                <a:latin typeface="Avenir Next"/>
                <a:ea typeface="Avenir Next"/>
                <a:cs typeface="Avenir Next"/>
                <a:sym typeface="Avenir Next"/>
              </a:defRPr>
            </a:pPr>
            <a:r>
              <a:t>On command line:</a:t>
            </a:r>
          </a:p>
          <a:p>
            <a:pPr lvl="1">
              <a:defRPr i="1">
                <a:latin typeface="Avenir Next"/>
                <a:ea typeface="Avenir Next"/>
                <a:cs typeface="Avenir Next"/>
                <a:sym typeface="Avenir Next"/>
              </a:defRPr>
            </a:pPr>
            <a:r>
              <a:t>Git clone </a:t>
            </a:r>
            <a:r>
              <a:rPr u="sng">
                <a:solidFill>
                  <a:schemeClr val="accent1"/>
                </a:solidFill>
                <a:hlinkClick r:id="rId5" invalidUrl="" action="" tgtFrame="" tooltip="" history="1" highlightClick="0" endSnd="0"/>
              </a:rPr>
              <a:t>https://github.com/YOUR_USERNAME/dactl</a:t>
            </a:r>
          </a:p>
          <a:p>
            <a:pPr lvl="1"/>
            <a:r>
              <a:t>Note: GitHub may prompt you to login with your credentials. </a:t>
            </a:r>
          </a:p>
        </p:txBody>
      </p:sp>
      <p:sp>
        <p:nvSpPr>
          <p:cNvPr id="31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5" name="github-screenshot.png" descr="github-screenshot.png"/>
          <p:cNvPicPr>
            <a:picLocks noChangeAspect="1"/>
          </p:cNvPicPr>
          <p:nvPr/>
        </p:nvPicPr>
        <p:blipFill>
          <a:blip r:embed="rId6">
            <a:extLst/>
          </a:blip>
          <a:stretch>
            <a:fillRect/>
          </a:stretch>
        </p:blipFill>
        <p:spPr>
          <a:xfrm>
            <a:off x="219504" y="2620862"/>
            <a:ext cx="12565792" cy="6449331"/>
          </a:xfrm>
          <a:prstGeom prst="rect">
            <a:avLst/>
          </a:prstGeom>
          <a:ln w="12700">
            <a:miter lim="400000"/>
          </a:ln>
        </p:spPr>
      </p:pic>
      <p:sp>
        <p:nvSpPr>
          <p:cNvPr id="316" name="Rectangle"/>
          <p:cNvSpPr/>
          <p:nvPr/>
        </p:nvSpPr>
        <p:spPr>
          <a:xfrm>
            <a:off x="11473205" y="2703561"/>
            <a:ext cx="1435461" cy="590977"/>
          </a:xfrm>
          <a:prstGeom prst="rect">
            <a:avLst/>
          </a:prstGeom>
          <a:ln w="889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317" name="Rectangle"/>
          <p:cNvSpPr/>
          <p:nvPr/>
        </p:nvSpPr>
        <p:spPr>
          <a:xfrm>
            <a:off x="8281971" y="6425316"/>
            <a:ext cx="4479238" cy="1912595"/>
          </a:xfrm>
          <a:prstGeom prst="rect">
            <a:avLst/>
          </a:prstGeom>
          <a:ln w="889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318" name="1. Fork my repository at:…"/>
          <p:cNvSpPr/>
          <p:nvPr/>
        </p:nvSpPr>
        <p:spPr>
          <a:xfrm>
            <a:off x="6573051" y="1097583"/>
            <a:ext cx="4775598" cy="2644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09" y="0"/>
                </a:moveTo>
                <a:cubicBezTo>
                  <a:pt x="18940" y="0"/>
                  <a:pt x="19207" y="483"/>
                  <a:pt x="19207" y="1079"/>
                </a:cubicBezTo>
                <a:lnTo>
                  <a:pt x="19207" y="8641"/>
                </a:lnTo>
                <a:lnTo>
                  <a:pt x="21600" y="10800"/>
                </a:lnTo>
                <a:lnTo>
                  <a:pt x="19207" y="12962"/>
                </a:lnTo>
                <a:lnTo>
                  <a:pt x="19207" y="20521"/>
                </a:lnTo>
                <a:cubicBezTo>
                  <a:pt x="19207" y="21117"/>
                  <a:pt x="18940" y="21600"/>
                  <a:pt x="18609" y="21600"/>
                </a:cubicBezTo>
                <a:lnTo>
                  <a:pt x="598" y="21600"/>
                </a:lnTo>
                <a:cubicBezTo>
                  <a:pt x="267" y="21600"/>
                  <a:pt x="0" y="21117"/>
                  <a:pt x="0" y="20521"/>
                </a:cubicBezTo>
                <a:lnTo>
                  <a:pt x="0" y="1079"/>
                </a:lnTo>
                <a:cubicBezTo>
                  <a:pt x="0" y="483"/>
                  <a:pt x="267" y="0"/>
                  <a:pt x="598" y="0"/>
                </a:cubicBezTo>
                <a:lnTo>
                  <a:pt x="18609" y="0"/>
                </a:lnTo>
                <a:close/>
              </a:path>
            </a:pathLst>
          </a:custGeom>
          <a:solidFill>
            <a:schemeClr val="accent3">
              <a:hueOff val="-1187647"/>
              <a:satOff val="22407"/>
              <a:lumOff val="1862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232323"/>
                </a:solidFill>
                <a:latin typeface="+mn-lt"/>
                <a:ea typeface="+mn-ea"/>
                <a:cs typeface="+mn-cs"/>
                <a:sym typeface="DIN Condensed"/>
              </a:defRPr>
            </a:pPr>
            <a:r>
              <a:t>1. Fork my repository at:</a:t>
            </a:r>
          </a:p>
          <a:p>
            <a:pPr algn="ctr">
              <a:lnSpc>
                <a:spcPct val="80000"/>
              </a:lnSpc>
              <a:spcBef>
                <a:spcPts val="0"/>
              </a:spcBef>
              <a:defRPr cap="all" sz="2800">
                <a:solidFill>
                  <a:srgbClr val="232323"/>
                </a:solidFill>
                <a:latin typeface="+mn-lt"/>
                <a:ea typeface="+mn-ea"/>
                <a:cs typeface="+mn-cs"/>
                <a:sym typeface="DIN Condensed"/>
              </a:defRPr>
            </a:pPr>
            <a:r>
              <a:rPr u="sng">
                <a:solidFill>
                  <a:schemeClr val="accent1"/>
                </a:solidFill>
                <a:hlinkClick r:id="rId4" invalidUrl="" action="" tgtFrame="" tooltip="" history="1" highlightClick="0" endSnd="0"/>
              </a:rPr>
              <a:t>https://github.com/M0nica/dactl</a:t>
            </a:r>
          </a:p>
        </p:txBody>
      </p:sp>
      <p:sp>
        <p:nvSpPr>
          <p:cNvPr id="319" name="2. Navigate to the repository you just forked. Type ‘git clone’ in your terminal followed by this url."/>
          <p:cNvSpPr/>
          <p:nvPr/>
        </p:nvSpPr>
        <p:spPr>
          <a:xfrm>
            <a:off x="3281264" y="6059225"/>
            <a:ext cx="4775598" cy="2644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09" y="0"/>
                </a:moveTo>
                <a:cubicBezTo>
                  <a:pt x="18940" y="0"/>
                  <a:pt x="19207" y="483"/>
                  <a:pt x="19207" y="1079"/>
                </a:cubicBezTo>
                <a:lnTo>
                  <a:pt x="19207" y="8641"/>
                </a:lnTo>
                <a:lnTo>
                  <a:pt x="21600" y="10800"/>
                </a:lnTo>
                <a:lnTo>
                  <a:pt x="19207" y="12962"/>
                </a:lnTo>
                <a:lnTo>
                  <a:pt x="19207" y="20521"/>
                </a:lnTo>
                <a:cubicBezTo>
                  <a:pt x="19207" y="21117"/>
                  <a:pt x="18940" y="21600"/>
                  <a:pt x="18609" y="21600"/>
                </a:cubicBezTo>
                <a:lnTo>
                  <a:pt x="598" y="21600"/>
                </a:lnTo>
                <a:cubicBezTo>
                  <a:pt x="267" y="21600"/>
                  <a:pt x="0" y="21117"/>
                  <a:pt x="0" y="20521"/>
                </a:cubicBezTo>
                <a:lnTo>
                  <a:pt x="0" y="1079"/>
                </a:lnTo>
                <a:cubicBezTo>
                  <a:pt x="0" y="483"/>
                  <a:pt x="267" y="0"/>
                  <a:pt x="598" y="0"/>
                </a:cubicBezTo>
                <a:lnTo>
                  <a:pt x="18609" y="0"/>
                </a:lnTo>
                <a:close/>
              </a:path>
            </a:pathLst>
          </a:custGeom>
          <a:solidFill>
            <a:schemeClr val="accent3">
              <a:hueOff val="-1187647"/>
              <a:satOff val="22407"/>
              <a:lumOff val="1862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32323"/>
                </a:solidFill>
                <a:latin typeface="+mn-lt"/>
                <a:ea typeface="+mn-ea"/>
                <a:cs typeface="+mn-cs"/>
                <a:sym typeface="DIN Condensed"/>
              </a:defRPr>
            </a:lvl1pPr>
          </a:lstStyle>
          <a:p>
            <a:pPr/>
            <a:r>
              <a:t>2. Navigate to the repository you just forked. Type ‘git clone’ in your terminal followed by this url.</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23" name="4) installing jekyll"/>
          <p:cNvSpPr txBox="1"/>
          <p:nvPr>
            <p:ph type="body" idx="13"/>
          </p:nvPr>
        </p:nvSpPr>
        <p:spPr>
          <a:prstGeom prst="rect">
            <a:avLst/>
          </a:prstGeom>
        </p:spPr>
        <p:txBody>
          <a:bodyPr/>
          <a:lstStyle/>
          <a:p>
            <a:pPr/>
            <a:r>
              <a:t>4) installing jekyll</a:t>
            </a:r>
          </a:p>
        </p:txBody>
      </p:sp>
      <p:sp>
        <p:nvSpPr>
          <p:cNvPr id="324" name="Installation fest - CONFIRM INSTALLATION"/>
          <p:cNvSpPr txBox="1"/>
          <p:nvPr>
            <p:ph type="title"/>
          </p:nvPr>
        </p:nvSpPr>
        <p:spPr>
          <a:prstGeom prst="rect">
            <a:avLst/>
          </a:prstGeom>
        </p:spPr>
        <p:txBody>
          <a:bodyPr/>
          <a:lstStyle>
            <a:lvl1pPr defTabSz="467359">
              <a:spcBef>
                <a:spcPts val="2200"/>
              </a:spcBef>
              <a:defRPr sz="4800"/>
            </a:lvl1pPr>
          </a:lstStyle>
          <a:p>
            <a:pPr/>
            <a:r>
              <a:t>Installation fest - CONFIRM INSTALLATION</a:t>
            </a:r>
          </a:p>
        </p:txBody>
      </p:sp>
      <p:sp>
        <p:nvSpPr>
          <p:cNvPr id="325" name="Install dependencies and then view Jekyll site with the following commands:…"/>
          <p:cNvSpPr txBox="1"/>
          <p:nvPr>
            <p:ph type="body" idx="1"/>
          </p:nvPr>
        </p:nvSpPr>
        <p:spPr>
          <a:xfrm>
            <a:off x="406400" y="2791177"/>
            <a:ext cx="12192000" cy="6108701"/>
          </a:xfrm>
          <a:prstGeom prst="rect">
            <a:avLst/>
          </a:prstGeom>
        </p:spPr>
        <p:txBody>
          <a:bodyPr/>
          <a:lstStyle/>
          <a:p>
            <a:pPr/>
            <a:r>
              <a:t>Install dependencies and then view Jekyll site with the following commands:</a:t>
            </a:r>
          </a:p>
          <a:p>
            <a:pPr marL="0" indent="0" defTabSz="457200">
              <a:spcBef>
                <a:spcPts val="0"/>
              </a:spcBef>
              <a:buClrTx/>
              <a:buSzTx/>
              <a:buFontTx/>
              <a:buNone/>
              <a:defRPr sz="2800">
                <a:solidFill>
                  <a:srgbClr val="333344"/>
                </a:solidFill>
                <a:latin typeface="Monaco"/>
                <a:ea typeface="Monaco"/>
                <a:cs typeface="Monaco"/>
                <a:sym typeface="Monaco"/>
              </a:defRPr>
            </a:pPr>
            <a:r>
              <a:t>$ gem install bundler</a:t>
            </a:r>
          </a:p>
          <a:p>
            <a:pPr marL="0" indent="0" defTabSz="457200">
              <a:spcBef>
                <a:spcPts val="0"/>
              </a:spcBef>
              <a:buClrTx/>
              <a:buSzTx/>
              <a:buFontTx/>
              <a:buNone/>
              <a:defRPr sz="2800">
                <a:solidFill>
                  <a:srgbClr val="333344"/>
                </a:solidFill>
                <a:latin typeface="Monaco"/>
                <a:ea typeface="Monaco"/>
                <a:cs typeface="Monaco"/>
                <a:sym typeface="Monaco"/>
              </a:defRPr>
            </a:pPr>
            <a:r>
              <a:t>$ cd dactl</a:t>
            </a:r>
          </a:p>
          <a:p>
            <a:pPr marL="0" indent="0" defTabSz="457200">
              <a:spcBef>
                <a:spcPts val="0"/>
              </a:spcBef>
              <a:buClrTx/>
              <a:buSzTx/>
              <a:buFontTx/>
              <a:buNone/>
              <a:defRPr sz="2800">
                <a:solidFill>
                  <a:srgbClr val="333344"/>
                </a:solidFill>
                <a:latin typeface="Monaco"/>
                <a:ea typeface="Monaco"/>
                <a:cs typeface="Monaco"/>
                <a:sym typeface="Monaco"/>
              </a:defRPr>
            </a:pPr>
            <a:r>
              <a:t>$ bundle install</a:t>
            </a:r>
          </a:p>
          <a:p>
            <a:pPr marL="0" indent="0" defTabSz="457200">
              <a:spcBef>
                <a:spcPts val="0"/>
              </a:spcBef>
              <a:buClrTx/>
              <a:buSzTx/>
              <a:buFontTx/>
              <a:buNone/>
              <a:defRPr sz="2800">
                <a:solidFill>
                  <a:srgbClr val="333344"/>
                </a:solidFill>
                <a:latin typeface="Monaco"/>
                <a:ea typeface="Monaco"/>
                <a:cs typeface="Monaco"/>
                <a:sym typeface="Monaco"/>
              </a:defRPr>
            </a:pPr>
            <a:r>
              <a:t>$ bundle exec jekyll serve</a:t>
            </a:r>
          </a:p>
        </p:txBody>
      </p:sp>
      <p:sp>
        <p:nvSpPr>
          <p:cNvPr id="32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7" name="jekyll-serve.png" descr="jekyll-serve.png"/>
          <p:cNvPicPr>
            <a:picLocks noChangeAspect="1"/>
          </p:cNvPicPr>
          <p:nvPr/>
        </p:nvPicPr>
        <p:blipFill>
          <a:blip r:embed="rId3">
            <a:extLst/>
          </a:blip>
          <a:srcRect l="20" t="4313" r="20" b="0"/>
          <a:stretch>
            <a:fillRect/>
          </a:stretch>
        </p:blipFill>
        <p:spPr>
          <a:xfrm>
            <a:off x="13451350" y="2641697"/>
            <a:ext cx="6808358" cy="3725759"/>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31" name="4) installing jekyll"/>
          <p:cNvSpPr txBox="1"/>
          <p:nvPr>
            <p:ph type="body" idx="13"/>
          </p:nvPr>
        </p:nvSpPr>
        <p:spPr>
          <a:prstGeom prst="rect">
            <a:avLst/>
          </a:prstGeom>
        </p:spPr>
        <p:txBody>
          <a:bodyPr/>
          <a:lstStyle/>
          <a:p>
            <a:pPr/>
            <a:r>
              <a:t>4) installing jekyll</a:t>
            </a:r>
          </a:p>
        </p:txBody>
      </p:sp>
      <p:sp>
        <p:nvSpPr>
          <p:cNvPr id="332" name="Installation fest - CONFIRM INSTALLATION"/>
          <p:cNvSpPr txBox="1"/>
          <p:nvPr>
            <p:ph type="title"/>
          </p:nvPr>
        </p:nvSpPr>
        <p:spPr>
          <a:prstGeom prst="rect">
            <a:avLst/>
          </a:prstGeom>
        </p:spPr>
        <p:txBody>
          <a:bodyPr/>
          <a:lstStyle>
            <a:lvl1pPr defTabSz="467359">
              <a:spcBef>
                <a:spcPts val="2200"/>
              </a:spcBef>
              <a:defRPr sz="4800"/>
            </a:lvl1pPr>
          </a:lstStyle>
          <a:p>
            <a:pPr/>
            <a:r>
              <a:t>Installation fest - CONFIRM INSTALLATION</a:t>
            </a:r>
          </a:p>
        </p:txBody>
      </p:sp>
      <p:sp>
        <p:nvSpPr>
          <p:cNvPr id="333" name="Visit this website to see local version of the site:…"/>
          <p:cNvSpPr txBox="1"/>
          <p:nvPr>
            <p:ph type="body" idx="1"/>
          </p:nvPr>
        </p:nvSpPr>
        <p:spPr>
          <a:xfrm>
            <a:off x="956170" y="2493385"/>
            <a:ext cx="12170132" cy="6523615"/>
          </a:xfrm>
          <a:prstGeom prst="rect">
            <a:avLst/>
          </a:prstGeom>
        </p:spPr>
        <p:txBody>
          <a:bodyPr/>
          <a:lstStyle>
            <a:lvl2pPr>
              <a:defRPr u="sng">
                <a:hlinkClick r:id="rId3" invalidUrl="" action="" tgtFrame="" tooltip="" history="1" highlightClick="0" endSnd="0"/>
              </a:defRPr>
            </a:lvl2pPr>
          </a:lstStyle>
          <a:p>
            <a:pPr>
              <a:defRPr b="1">
                <a:solidFill>
                  <a:srgbClr val="4F8F00"/>
                </a:solidFill>
                <a:latin typeface="Avenir Next"/>
                <a:ea typeface="Avenir Next"/>
                <a:cs typeface="Avenir Next"/>
                <a:sym typeface="Avenir Next"/>
              </a:defRPr>
            </a:pPr>
            <a:r>
              <a:rPr b="0">
                <a:solidFill>
                  <a:srgbClr val="838787"/>
                </a:solidFill>
                <a:latin typeface="Avenir Next Medium"/>
                <a:ea typeface="Avenir Next Medium"/>
                <a:cs typeface="Avenir Next Medium"/>
                <a:sym typeface="Avenir Next Medium"/>
              </a:rPr>
              <a:t>Visit this website to see local version of the site: </a:t>
            </a:r>
            <a:endParaRPr b="0">
              <a:solidFill>
                <a:srgbClr val="838787"/>
              </a:solidFill>
              <a:latin typeface="Avenir Next Medium"/>
              <a:ea typeface="Avenir Next Medium"/>
              <a:cs typeface="Avenir Next Medium"/>
              <a:sym typeface="Avenir Next Medium"/>
            </a:endParaRPr>
          </a:p>
          <a:p>
            <a:pPr lvl="1">
              <a:defRPr b="1" u="none">
                <a:solidFill>
                  <a:srgbClr val="4F8F00"/>
                </a:solidFill>
                <a:latin typeface="Avenir Next"/>
                <a:ea typeface="Avenir Next"/>
                <a:cs typeface="Avenir Next"/>
                <a:sym typeface="Avenir Next"/>
              </a:defRPr>
            </a:pPr>
            <a:r>
              <a:rPr b="0" u="sng">
                <a:solidFill>
                  <a:srgbClr val="838787"/>
                </a:solidFill>
                <a:latin typeface="Avenir Next Medium"/>
                <a:ea typeface="Avenir Next Medium"/>
                <a:cs typeface="Avenir Next Medium"/>
                <a:sym typeface="Avenir Next Medium"/>
                <a:hlinkClick r:id="rId3" invalidUrl="" action="" tgtFrame="" tooltip="" history="1" highlightClick="0" endSnd="0"/>
              </a:rPr>
              <a:t>http://127.0.0.1:4000/dactl/</a:t>
            </a:r>
          </a:p>
        </p:txBody>
      </p:sp>
      <p:sp>
        <p:nvSpPr>
          <p:cNvPr id="33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5" name="Screen Shot 2018-04-07 at 3.10.44 PM.png" descr="Screen Shot 2018-04-07 at 3.10.44 PM.png"/>
          <p:cNvPicPr>
            <a:picLocks noChangeAspect="1"/>
          </p:cNvPicPr>
          <p:nvPr/>
        </p:nvPicPr>
        <p:blipFill>
          <a:blip r:embed="rId4">
            <a:extLst/>
          </a:blip>
          <a:stretch>
            <a:fillRect/>
          </a:stretch>
        </p:blipFill>
        <p:spPr>
          <a:xfrm>
            <a:off x="14964308" y="3017501"/>
            <a:ext cx="7222131" cy="547538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339" name="Confused The Simpsons GIF-original.mp4" descr="Confused The Simpsons GIF-original.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1929" y="-34709"/>
            <a:ext cx="13004801" cy="9753601"/>
          </a:xfrm>
          <a:prstGeom prst="rect">
            <a:avLst/>
          </a:prstGeom>
          <a:ln w="12700">
            <a:miter lim="400000"/>
          </a:ln>
        </p:spPr>
      </p:pic>
      <p:sp>
        <p:nvSpPr>
          <p:cNvPr id="340" name="editing jekyll SITE"/>
          <p:cNvSpPr txBox="1"/>
          <p:nvPr>
            <p:ph type="title"/>
          </p:nvPr>
        </p:nvSpPr>
        <p:spPr>
          <a:prstGeom prst="rect">
            <a:avLst/>
          </a:prstGeom>
        </p:spPr>
        <p:txBody>
          <a:bodyPr/>
          <a:lstStyle>
            <a:lvl1pPr>
              <a:defRPr>
                <a:solidFill>
                  <a:srgbClr val="FFFFFF"/>
                </a:solidFill>
              </a:defRPr>
            </a:lvl1pPr>
          </a:lstStyle>
          <a:p>
            <a:pPr/>
            <a:r>
              <a:t>editing jekyll SITE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00000" fill="hold"/>
                                        <p:tgtEl>
                                          <p:spTgt spid="33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39"/>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344" name="Create a blog with jekyll"/>
          <p:cNvSpPr txBox="1"/>
          <p:nvPr>
            <p:ph type="body" idx="13"/>
          </p:nvPr>
        </p:nvSpPr>
        <p:spPr>
          <a:prstGeom prst="rect">
            <a:avLst/>
          </a:prstGeom>
        </p:spPr>
        <p:txBody>
          <a:bodyPr/>
          <a:lstStyle/>
          <a:p>
            <a:pPr/>
            <a:r>
              <a:t>Create a blog with jekyll</a:t>
            </a:r>
          </a:p>
        </p:txBody>
      </p:sp>
      <p:sp>
        <p:nvSpPr>
          <p:cNvPr id="345" name="yamL"/>
          <p:cNvSpPr txBox="1"/>
          <p:nvPr>
            <p:ph type="title"/>
          </p:nvPr>
        </p:nvSpPr>
        <p:spPr>
          <a:prstGeom prst="rect">
            <a:avLst/>
          </a:prstGeom>
        </p:spPr>
        <p:txBody>
          <a:bodyPr/>
          <a:lstStyle>
            <a:lvl1pPr defTabSz="467359">
              <a:spcBef>
                <a:spcPts val="2200"/>
              </a:spcBef>
              <a:defRPr sz="4800"/>
            </a:lvl1pPr>
          </a:lstStyle>
          <a:p>
            <a:pPr/>
            <a:r>
              <a:t>yamL</a:t>
            </a:r>
          </a:p>
        </p:txBody>
      </p:sp>
      <p:sp>
        <p:nvSpPr>
          <p:cNvPr id="346" name="Body"/>
          <p:cNvSpPr txBox="1"/>
          <p:nvPr>
            <p:ph type="body" idx="1"/>
          </p:nvPr>
        </p:nvSpPr>
        <p:spPr>
          <a:xfrm>
            <a:off x="406400" y="2791177"/>
            <a:ext cx="11477143" cy="5750527"/>
          </a:xfrm>
          <a:prstGeom prst="rect">
            <a:avLst/>
          </a:prstGeom>
        </p:spPr>
        <p:txBody>
          <a:bodyPr/>
          <a:lstStyle/>
          <a:p>
            <a:pPr>
              <a:buChar char="‣"/>
            </a:pPr>
          </a:p>
        </p:txBody>
      </p:sp>
      <p:sp>
        <p:nvSpPr>
          <p:cNvPr id="347"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8" name="Screen Shot 2018-04-11 at 9.47.25 PM.png" descr="Screen Shot 2018-04-11 at 9.47.25 PM.png"/>
          <p:cNvPicPr>
            <a:picLocks noChangeAspect="1"/>
          </p:cNvPicPr>
          <p:nvPr/>
        </p:nvPicPr>
        <p:blipFill>
          <a:blip r:embed="rId3">
            <a:extLst/>
          </a:blip>
          <a:stretch>
            <a:fillRect/>
          </a:stretch>
        </p:blipFill>
        <p:spPr>
          <a:xfrm>
            <a:off x="128587" y="2322232"/>
            <a:ext cx="13004801" cy="2926942"/>
          </a:xfrm>
          <a:prstGeom prst="rect">
            <a:avLst/>
          </a:prstGeom>
          <a:ln w="12700">
            <a:miter lim="400000"/>
          </a:ln>
        </p:spPr>
      </p:pic>
      <p:pic>
        <p:nvPicPr>
          <p:cNvPr id="349" name="config.png" descr="config.png"/>
          <p:cNvPicPr>
            <a:picLocks noChangeAspect="1"/>
          </p:cNvPicPr>
          <p:nvPr/>
        </p:nvPicPr>
        <p:blipFill>
          <a:blip r:embed="rId4">
            <a:extLst/>
          </a:blip>
          <a:stretch>
            <a:fillRect/>
          </a:stretch>
        </p:blipFill>
        <p:spPr>
          <a:xfrm>
            <a:off x="0" y="5310806"/>
            <a:ext cx="13004801" cy="3790409"/>
          </a:xfrm>
          <a:prstGeom prst="rect">
            <a:avLst/>
          </a:prstGeom>
          <a:ln w="12700">
            <a:miter lim="400000"/>
          </a:ln>
        </p:spPr>
      </p:pic>
      <p:pic>
        <p:nvPicPr>
          <p:cNvPr id="350" name="config.png" descr="config.png"/>
          <p:cNvPicPr>
            <a:picLocks noChangeAspect="1"/>
          </p:cNvPicPr>
          <p:nvPr/>
        </p:nvPicPr>
        <p:blipFill>
          <a:blip r:embed="rId4">
            <a:extLst/>
          </a:blip>
          <a:stretch>
            <a:fillRect/>
          </a:stretch>
        </p:blipFill>
        <p:spPr>
          <a:xfrm>
            <a:off x="13436600" y="3151806"/>
            <a:ext cx="13004800" cy="3790409"/>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54" name="Create a blog with jekyll"/>
          <p:cNvSpPr txBox="1"/>
          <p:nvPr>
            <p:ph type="body" idx="13"/>
          </p:nvPr>
        </p:nvSpPr>
        <p:spPr>
          <a:prstGeom prst="rect">
            <a:avLst/>
          </a:prstGeom>
        </p:spPr>
        <p:txBody>
          <a:bodyPr/>
          <a:lstStyle/>
          <a:p>
            <a:pPr/>
            <a:r>
              <a:t>Create a blog with jekyll</a:t>
            </a:r>
          </a:p>
        </p:txBody>
      </p:sp>
      <p:sp>
        <p:nvSpPr>
          <p:cNvPr id="355" name="yamL _Config.yml"/>
          <p:cNvSpPr txBox="1"/>
          <p:nvPr>
            <p:ph type="title"/>
          </p:nvPr>
        </p:nvSpPr>
        <p:spPr>
          <a:prstGeom prst="rect">
            <a:avLst/>
          </a:prstGeom>
        </p:spPr>
        <p:txBody>
          <a:bodyPr/>
          <a:lstStyle>
            <a:lvl1pPr defTabSz="467359">
              <a:spcBef>
                <a:spcPts val="2200"/>
              </a:spcBef>
              <a:defRPr sz="4800"/>
            </a:lvl1pPr>
          </a:lstStyle>
          <a:p>
            <a:pPr/>
            <a:r>
              <a:t>yamL _Config.yml</a:t>
            </a:r>
          </a:p>
        </p:txBody>
      </p:sp>
      <p:sp>
        <p:nvSpPr>
          <p:cNvPr id="356" name="Let’s introduce our blog to the world wide web by giving it a title and description!…"/>
          <p:cNvSpPr txBox="1"/>
          <p:nvPr>
            <p:ph type="body" idx="1"/>
          </p:nvPr>
        </p:nvSpPr>
        <p:spPr>
          <a:xfrm>
            <a:off x="406400" y="2791177"/>
            <a:ext cx="12192000" cy="6108701"/>
          </a:xfrm>
          <a:prstGeom prst="rect">
            <a:avLst/>
          </a:prstGeom>
        </p:spPr>
        <p:txBody>
          <a:bodyPr/>
          <a:lstStyle/>
          <a:p>
            <a:pPr>
              <a:buChar char="‣"/>
            </a:pPr>
            <a:r>
              <a:t>Let’s introduce our blog to the world wide web by giving it a title and description!</a:t>
            </a:r>
          </a:p>
          <a:p>
            <a:pPr>
              <a:buChar char="‣"/>
            </a:pPr>
            <a:r>
              <a:t>We will need to edit the _config.yml file to accomplish this.</a:t>
            </a:r>
          </a:p>
        </p:txBody>
      </p:sp>
      <p:sp>
        <p:nvSpPr>
          <p:cNvPr id="35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8" name="Screen Shot 2018-04-11 at 9.47.25 PM.png" descr="Screen Shot 2018-04-11 at 9.47.25 PM.png"/>
          <p:cNvPicPr>
            <a:picLocks noChangeAspect="1"/>
          </p:cNvPicPr>
          <p:nvPr/>
        </p:nvPicPr>
        <p:blipFill>
          <a:blip r:embed="rId3">
            <a:extLst/>
          </a:blip>
          <a:stretch>
            <a:fillRect/>
          </a:stretch>
        </p:blipFill>
        <p:spPr>
          <a:xfrm>
            <a:off x="-227013" y="5827432"/>
            <a:ext cx="13004801" cy="2926942"/>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62" name="Create a blog with jekyll"/>
          <p:cNvSpPr txBox="1"/>
          <p:nvPr>
            <p:ph type="body" idx="13"/>
          </p:nvPr>
        </p:nvSpPr>
        <p:spPr>
          <a:prstGeom prst="rect">
            <a:avLst/>
          </a:prstGeom>
        </p:spPr>
        <p:txBody>
          <a:bodyPr/>
          <a:lstStyle/>
          <a:p>
            <a:pPr/>
            <a:r>
              <a:t>Create a blog with jekyll</a:t>
            </a:r>
          </a:p>
        </p:txBody>
      </p:sp>
      <p:sp>
        <p:nvSpPr>
          <p:cNvPr id="363" name="yamL _Config.yml"/>
          <p:cNvSpPr txBox="1"/>
          <p:nvPr>
            <p:ph type="title"/>
          </p:nvPr>
        </p:nvSpPr>
        <p:spPr>
          <a:prstGeom prst="rect">
            <a:avLst/>
          </a:prstGeom>
        </p:spPr>
        <p:txBody>
          <a:bodyPr/>
          <a:lstStyle>
            <a:lvl1pPr defTabSz="467359">
              <a:spcBef>
                <a:spcPts val="2200"/>
              </a:spcBef>
              <a:defRPr sz="4800"/>
            </a:lvl1pPr>
          </a:lstStyle>
          <a:p>
            <a:pPr/>
            <a:r>
              <a:t>yamL _Config.yml</a:t>
            </a:r>
          </a:p>
        </p:txBody>
      </p:sp>
      <p:sp>
        <p:nvSpPr>
          <p:cNvPr id="364" name="Activity: Edit site url, title and description in the _config.YML file.…"/>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Edit site url, title and description in the _config.YML file.</a:t>
            </a:r>
          </a:p>
          <a:p>
            <a:pPr marL="444500" indent="-444500">
              <a:buChar char="‣"/>
            </a:pPr>
            <a:r>
              <a:t>Hint: server can be reset by typing "ctrl + C” in terminal followed by “bundle exec jekyll serve”.</a:t>
            </a:r>
          </a:p>
        </p:txBody>
      </p:sp>
      <p:sp>
        <p:nvSpPr>
          <p:cNvPr id="36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369" name="Create a blog with jekyll"/>
          <p:cNvSpPr txBox="1"/>
          <p:nvPr>
            <p:ph type="body" idx="13"/>
          </p:nvPr>
        </p:nvSpPr>
        <p:spPr>
          <a:prstGeom prst="rect">
            <a:avLst/>
          </a:prstGeom>
        </p:spPr>
        <p:txBody>
          <a:bodyPr/>
          <a:lstStyle/>
          <a:p>
            <a:pPr/>
            <a:r>
              <a:t>Create a blog with jekyll</a:t>
            </a:r>
          </a:p>
        </p:txBody>
      </p:sp>
      <p:sp>
        <p:nvSpPr>
          <p:cNvPr id="370" name="yamL _Config.yml"/>
          <p:cNvSpPr txBox="1"/>
          <p:nvPr>
            <p:ph type="title"/>
          </p:nvPr>
        </p:nvSpPr>
        <p:spPr>
          <a:prstGeom prst="rect">
            <a:avLst/>
          </a:prstGeom>
        </p:spPr>
        <p:txBody>
          <a:bodyPr/>
          <a:lstStyle>
            <a:lvl1pPr defTabSz="467359">
              <a:spcBef>
                <a:spcPts val="2200"/>
              </a:spcBef>
              <a:defRPr sz="4800"/>
            </a:lvl1pPr>
          </a:lstStyle>
          <a:p>
            <a:pPr/>
            <a:r>
              <a:t>yamL _Config.yml</a:t>
            </a:r>
          </a:p>
        </p:txBody>
      </p:sp>
      <p:sp>
        <p:nvSpPr>
          <p:cNvPr id="371" name="Activity: Edit site url, title and description in the _config.YML file.…"/>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Edit site url, title and description in the _config.YML file.</a:t>
            </a:r>
          </a:p>
          <a:p>
            <a:pPr marL="660400" indent="-660400">
              <a:buClrTx/>
              <a:buSzPct val="100000"/>
              <a:buFontTx/>
              <a:buAutoNum type="arabicPeriod" startAt="1"/>
            </a:pPr>
            <a:r>
              <a:t> Edit  _config.YML</a:t>
            </a:r>
          </a:p>
          <a:p>
            <a:pPr marL="660400" indent="-660400">
              <a:buClrTx/>
              <a:buSzPct val="100000"/>
              <a:buFontTx/>
              <a:buAutoNum type="arabicPeriod" startAt="1"/>
            </a:pPr>
            <a:r>
              <a:t> Restart server </a:t>
            </a:r>
          </a:p>
          <a:p>
            <a:pPr marL="444500" indent="-444500">
              <a:buChar char="‣"/>
            </a:pPr>
            <a:r>
              <a:t>Hint: server can be reset by typing "ctrl + C” in terminal followed by “bundle exec jekyll serve”.</a:t>
            </a:r>
          </a:p>
        </p:txBody>
      </p:sp>
      <p:sp>
        <p:nvSpPr>
          <p:cNvPr id="372"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79" name="Create a blog with jekyll"/>
          <p:cNvSpPr txBox="1"/>
          <p:nvPr>
            <p:ph type="body" idx="13"/>
          </p:nvPr>
        </p:nvSpPr>
        <p:spPr>
          <a:prstGeom prst="rect">
            <a:avLst/>
          </a:prstGeom>
        </p:spPr>
        <p:txBody>
          <a:bodyPr/>
          <a:lstStyle/>
          <a:p>
            <a:pPr/>
            <a:r>
              <a:t>Create a blog with jekyll</a:t>
            </a:r>
          </a:p>
        </p:txBody>
      </p:sp>
      <p:sp>
        <p:nvSpPr>
          <p:cNvPr id="180" name="ICE BREAKER - WHY ARE YOU HERE?"/>
          <p:cNvSpPr txBox="1"/>
          <p:nvPr>
            <p:ph type="title"/>
          </p:nvPr>
        </p:nvSpPr>
        <p:spPr>
          <a:prstGeom prst="rect">
            <a:avLst/>
          </a:prstGeom>
        </p:spPr>
        <p:txBody>
          <a:bodyPr/>
          <a:lstStyle/>
          <a:p>
            <a:pPr lvl="1" indent="182880" defTabSz="467359">
              <a:spcBef>
                <a:spcPts val="2200"/>
              </a:spcBef>
              <a:defRPr sz="4800"/>
            </a:pPr>
            <a:r>
              <a:t>ICE BREAKER - WHY ARE YOU HERE?</a:t>
            </a:r>
          </a:p>
        </p:txBody>
      </p:sp>
      <p:sp>
        <p:nvSpPr>
          <p:cNvPr id="181" name="Name…"/>
          <p:cNvSpPr txBox="1"/>
          <p:nvPr>
            <p:ph type="body" idx="1"/>
          </p:nvPr>
        </p:nvSpPr>
        <p:spPr>
          <a:xfrm>
            <a:off x="406400" y="2749550"/>
            <a:ext cx="12192000" cy="6108700"/>
          </a:xfrm>
          <a:prstGeom prst="rect">
            <a:avLst/>
          </a:prstGeom>
        </p:spPr>
        <p:txBody>
          <a:bodyPr/>
          <a:lstStyle/>
          <a:p>
            <a:pPr marL="444499" indent="-444499">
              <a:defRPr sz="5200"/>
            </a:pPr>
            <a:r>
              <a:t>Name</a:t>
            </a:r>
          </a:p>
          <a:p>
            <a:pPr marL="444499" indent="-444499">
              <a:defRPr sz="5200"/>
            </a:pPr>
            <a:r>
              <a:t>Why do you want to create a technical blog? What are you hoping to gain from having a blog?</a:t>
            </a:r>
          </a:p>
        </p:txBody>
      </p:sp>
      <p:sp>
        <p:nvSpPr>
          <p:cNvPr id="182"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376" name="writing GIF-original.mp4" descr="writing GIF-original.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581340" y="-1"/>
            <a:ext cx="17339733" cy="9753601"/>
          </a:xfrm>
          <a:prstGeom prst="rect">
            <a:avLst/>
          </a:prstGeom>
          <a:ln w="12700">
            <a:miter lim="400000"/>
          </a:ln>
        </p:spPr>
      </p:pic>
      <p:sp>
        <p:nvSpPr>
          <p:cNvPr id="377" name="Square"/>
          <p:cNvSpPr/>
          <p:nvPr/>
        </p:nvSpPr>
        <p:spPr>
          <a:xfrm>
            <a:off x="-13803" y="-80305"/>
            <a:ext cx="13032407" cy="13032407"/>
          </a:xfrm>
          <a:prstGeom prst="rect">
            <a:avLst/>
          </a:prstGeom>
          <a:solidFill>
            <a:srgbClr val="FFFFFF">
              <a:alpha val="47396"/>
            </a:srgb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78" name="Write first blog post"/>
          <p:cNvSpPr txBox="1"/>
          <p:nvPr>
            <p:ph type="title"/>
          </p:nvPr>
        </p:nvSpPr>
        <p:spPr>
          <a:prstGeom prst="rect">
            <a:avLst/>
          </a:prstGeom>
        </p:spPr>
        <p:txBody>
          <a:bodyPr/>
          <a:lstStyle>
            <a:lvl1pPr>
              <a:defRPr>
                <a:solidFill>
                  <a:srgbClr val="34A5DB"/>
                </a:solidFill>
              </a:defRPr>
            </a:lvl1pPr>
          </a:lstStyle>
          <a:p>
            <a:pPr/>
            <a:r>
              <a:t>Write first blog post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720000" fill="hold"/>
                                        <p:tgtEl>
                                          <p:spTgt spid="37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76"/>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80" name="Create a blog with jekyll"/>
          <p:cNvSpPr txBox="1"/>
          <p:nvPr>
            <p:ph type="body" idx="13"/>
          </p:nvPr>
        </p:nvSpPr>
        <p:spPr>
          <a:prstGeom prst="rect">
            <a:avLst/>
          </a:prstGeom>
        </p:spPr>
        <p:txBody>
          <a:bodyPr/>
          <a:lstStyle/>
          <a:p>
            <a:pPr/>
            <a:r>
              <a:t>Create a blog with jekyll</a:t>
            </a:r>
          </a:p>
        </p:txBody>
      </p:sp>
      <p:sp>
        <p:nvSpPr>
          <p:cNvPr id="381" name="WRITE FIRST BLOG POST"/>
          <p:cNvSpPr txBox="1"/>
          <p:nvPr>
            <p:ph type="title"/>
          </p:nvPr>
        </p:nvSpPr>
        <p:spPr>
          <a:prstGeom prst="rect">
            <a:avLst/>
          </a:prstGeom>
        </p:spPr>
        <p:txBody>
          <a:bodyPr/>
          <a:lstStyle>
            <a:lvl1pPr defTabSz="467359">
              <a:spcBef>
                <a:spcPts val="2200"/>
              </a:spcBef>
              <a:defRPr sz="4800"/>
            </a:lvl1pPr>
          </a:lstStyle>
          <a:p>
            <a:pPr/>
            <a:r>
              <a:t>WRITE FIRST BLOG POST</a:t>
            </a:r>
          </a:p>
        </p:txBody>
      </p:sp>
      <p:sp>
        <p:nvSpPr>
          <p:cNvPr id="382" name="Jekyll required file name format for blog posts:…"/>
          <p:cNvSpPr txBox="1"/>
          <p:nvPr>
            <p:ph type="body" idx="1"/>
          </p:nvPr>
        </p:nvSpPr>
        <p:spPr>
          <a:xfrm>
            <a:off x="406400" y="2791177"/>
            <a:ext cx="12192000" cy="6108701"/>
          </a:xfrm>
          <a:prstGeom prst="rect">
            <a:avLst/>
          </a:prstGeom>
        </p:spPr>
        <p:txBody>
          <a:bodyPr/>
          <a:lstStyle/>
          <a:p>
            <a:pPr>
              <a:buChar char="‣"/>
            </a:pPr>
            <a:r>
              <a:t>Jekyll required file name format for blog posts:</a:t>
            </a:r>
          </a:p>
          <a:p>
            <a:pPr lvl="1">
              <a:buChar char="‣"/>
            </a:pPr>
            <a:r>
              <a:t>YEAR-MONTH-DAY-title.MARKUP</a:t>
            </a:r>
          </a:p>
          <a:p>
            <a:pPr lvl="1">
              <a:buChar char="‣"/>
            </a:pPr>
            <a:r>
              <a:t>E.g., 2018-05-04-code-land—is-awesome.md</a:t>
            </a:r>
          </a:p>
          <a:p>
            <a:pPr lvl="1">
              <a:buChar char="‣"/>
            </a:pPr>
          </a:p>
          <a:p>
            <a:pPr lvl="1">
              <a:buChar char="‣"/>
            </a:pPr>
            <a:r>
              <a:t>&lt;!——break ——&gt;</a:t>
            </a:r>
          </a:p>
        </p:txBody>
      </p:sp>
      <p:sp>
        <p:nvSpPr>
          <p:cNvPr id="38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4" name="Source: Jekyll Documentation"/>
          <p:cNvSpPr txBox="1"/>
          <p:nvPr/>
        </p:nvSpPr>
        <p:spPr>
          <a:xfrm>
            <a:off x="8498342" y="9026952"/>
            <a:ext cx="359333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solidFill>
                  <a:schemeClr val="accent1"/>
                </a:solidFill>
                <a:hlinkClick r:id="rId3" invalidUrl="" action="" tgtFrame="" tooltip="" history="1" highlightClick="0" endSnd="0"/>
              </a:rPr>
              <a:t>Jekyll Documentation</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388" name="Create a blog with jekyll"/>
          <p:cNvSpPr txBox="1"/>
          <p:nvPr>
            <p:ph type="body" idx="13"/>
          </p:nvPr>
        </p:nvSpPr>
        <p:spPr>
          <a:prstGeom prst="rect">
            <a:avLst/>
          </a:prstGeom>
        </p:spPr>
        <p:txBody>
          <a:bodyPr/>
          <a:lstStyle/>
          <a:p>
            <a:pPr/>
            <a:r>
              <a:t>Create a blog with jekyll</a:t>
            </a:r>
          </a:p>
        </p:txBody>
      </p:sp>
      <p:sp>
        <p:nvSpPr>
          <p:cNvPr id="389"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390" name="`cd dactl`…"/>
          <p:cNvSpPr txBox="1"/>
          <p:nvPr>
            <p:ph type="body" idx="1"/>
          </p:nvPr>
        </p:nvSpPr>
        <p:spPr>
          <a:xfrm>
            <a:off x="406400" y="2791177"/>
            <a:ext cx="12192000" cy="6108701"/>
          </a:xfrm>
          <a:prstGeom prst="rect">
            <a:avLst/>
          </a:prstGeom>
        </p:spPr>
        <p:txBody>
          <a:bodyPr/>
          <a:lstStyle/>
          <a:p>
            <a:pPr>
              <a:defRPr i="1">
                <a:latin typeface="Avenir Next"/>
                <a:ea typeface="Avenir Next"/>
                <a:cs typeface="Avenir Next"/>
                <a:sym typeface="Avenir Next"/>
              </a:defRPr>
            </a:pPr>
          </a:p>
          <a:p>
            <a:pPr>
              <a:defRPr i="1">
                <a:latin typeface="Avenir Next"/>
                <a:ea typeface="Avenir Next"/>
                <a:cs typeface="Avenir Next"/>
                <a:sym typeface="Avenir Next"/>
              </a:defRPr>
            </a:pPr>
            <a:r>
              <a:t> `cd dactl`</a:t>
            </a:r>
          </a:p>
          <a:p>
            <a:pPr>
              <a:defRPr i="1">
                <a:latin typeface="Avenir Next"/>
                <a:ea typeface="Avenir Next"/>
                <a:cs typeface="Avenir Next"/>
                <a:sym typeface="Avenir Next"/>
              </a:defRPr>
            </a:pPr>
            <a:r>
              <a:t>`bundle install` </a:t>
            </a:r>
          </a:p>
          <a:p>
            <a:pPr>
              <a:defRPr i="1">
                <a:latin typeface="Avenir Next"/>
                <a:ea typeface="Avenir Next"/>
                <a:cs typeface="Avenir Next"/>
                <a:sym typeface="Avenir Next"/>
              </a:defRPr>
            </a:pPr>
            <a:r>
              <a:t>`jekyll -s`</a:t>
            </a:r>
          </a:p>
          <a:p>
            <a:pPr>
              <a:defRPr i="1">
                <a:latin typeface="Avenir Next"/>
                <a:ea typeface="Avenir Next"/>
                <a:cs typeface="Avenir Next"/>
                <a:sym typeface="Avenir Next"/>
              </a:defRPr>
            </a:pPr>
          </a:p>
        </p:txBody>
      </p:sp>
      <p:sp>
        <p:nvSpPr>
          <p:cNvPr id="391"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92" name="carbon(1).png" descr="carbon(1).png"/>
          <p:cNvPicPr>
            <a:picLocks noChangeAspect="1"/>
          </p:cNvPicPr>
          <p:nvPr/>
        </p:nvPicPr>
        <p:blipFill>
          <a:blip r:embed="rId3">
            <a:extLst/>
          </a:blip>
          <a:stretch>
            <a:fillRect/>
          </a:stretch>
        </p:blipFill>
        <p:spPr>
          <a:xfrm>
            <a:off x="0" y="2191260"/>
            <a:ext cx="13004800" cy="8511369"/>
          </a:xfrm>
          <a:prstGeom prst="rect">
            <a:avLst/>
          </a:prstGeom>
          <a:ln w="12700">
            <a:miter lim="400000"/>
          </a:ln>
        </p:spPr>
      </p:pic>
      <p:sp>
        <p:nvSpPr>
          <p:cNvPr id="393" name="View This Post"/>
          <p:cNvSpPr txBox="1"/>
          <p:nvPr/>
        </p:nvSpPr>
        <p:spPr>
          <a:xfrm>
            <a:off x="3818623" y="2230945"/>
            <a:ext cx="4594442"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100" u="sng">
                <a:solidFill>
                  <a:schemeClr val="accent1"/>
                </a:solidFill>
                <a:latin typeface="Avenir Next"/>
                <a:ea typeface="Avenir Next"/>
                <a:cs typeface="Avenir Next"/>
                <a:sym typeface="Avenir Next"/>
                <a:hlinkClick r:id="rId4" invalidUrl="" action="" tgtFrame="" tooltip="" history="1" highlightClick="0" endSnd="0"/>
              </a:defRPr>
            </a:lvl1pPr>
          </a:lstStyle>
          <a:p>
            <a:pPr>
              <a:defRPr u="none">
                <a:solidFill>
                  <a:srgbClr val="838787"/>
                </a:solidFill>
              </a:defRPr>
            </a:pPr>
            <a:r>
              <a:rPr u="sng">
                <a:solidFill>
                  <a:schemeClr val="accent1"/>
                </a:solidFill>
                <a:hlinkClick r:id="rId4" invalidUrl="" action="" tgtFrame="" tooltip="" history="1" highlightClick="0" endSnd="0"/>
              </a:rPr>
              <a:t>View This Post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97" name="Create a blog with jekyll"/>
          <p:cNvSpPr txBox="1"/>
          <p:nvPr>
            <p:ph type="body" idx="13"/>
          </p:nvPr>
        </p:nvSpPr>
        <p:spPr>
          <a:prstGeom prst="rect">
            <a:avLst/>
          </a:prstGeom>
        </p:spPr>
        <p:txBody>
          <a:bodyPr/>
          <a:lstStyle/>
          <a:p>
            <a:pPr/>
            <a:r>
              <a:t>Create a blog with jekyll</a:t>
            </a:r>
          </a:p>
        </p:txBody>
      </p:sp>
      <p:sp>
        <p:nvSpPr>
          <p:cNvPr id="398"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399" name="“Any file that contains a YAML* front matter block will be processed by Jekyll as a special file. The front matter must be the first thing in the file and must take the form of valid YAML set between triple-dashed lines.”…"/>
          <p:cNvSpPr txBox="1"/>
          <p:nvPr>
            <p:ph type="body" idx="1"/>
          </p:nvPr>
        </p:nvSpPr>
        <p:spPr>
          <a:xfrm>
            <a:off x="406400" y="2791177"/>
            <a:ext cx="12192000" cy="6108701"/>
          </a:xfrm>
          <a:prstGeom prst="rect">
            <a:avLst/>
          </a:prstGeom>
        </p:spPr>
        <p:txBody>
          <a:bodyPr/>
          <a:lstStyle/>
          <a:p>
            <a:pPr marL="0" indent="0">
              <a:buClrTx/>
              <a:buSzTx/>
              <a:buFontTx/>
              <a:buNone/>
              <a:defRPr i="1">
                <a:latin typeface="Avenir Next"/>
                <a:ea typeface="Avenir Next"/>
                <a:cs typeface="Avenir Next"/>
                <a:sym typeface="Avenir Next"/>
              </a:defRPr>
            </a:pPr>
            <a:r>
              <a:t>“Any file that contains a </a:t>
            </a:r>
            <a:r>
              <a:rPr i="0" u="sng">
                <a:solidFill>
                  <a:schemeClr val="accent1"/>
                </a:solidFill>
                <a:latin typeface="Avenir Next Medium"/>
                <a:ea typeface="Avenir Next Medium"/>
                <a:cs typeface="Avenir Next Medium"/>
                <a:sym typeface="Avenir Next Medium"/>
                <a:hlinkClick r:id="rId3" invalidUrl="" action="" tgtFrame="" tooltip="" history="1" highlightClick="0" endSnd="0"/>
              </a:rPr>
              <a:t>YAML</a:t>
            </a:r>
            <a:r>
              <a:rPr i="0">
                <a:solidFill>
                  <a:schemeClr val="accent1"/>
                </a:solidFill>
                <a:latin typeface="Avenir Next Medium"/>
                <a:ea typeface="Avenir Next Medium"/>
                <a:cs typeface="Avenir Next Medium"/>
                <a:sym typeface="Avenir Next Medium"/>
              </a:rPr>
              <a:t>*</a:t>
            </a:r>
            <a:r>
              <a:t> front matter block will be processed by Jekyll as a special file. The front matter must be the </a:t>
            </a:r>
            <a:r>
              <a:rPr b="1"/>
              <a:t>first</a:t>
            </a:r>
            <a:r>
              <a:t> thing in the file and must take the form of </a:t>
            </a:r>
            <a:r>
              <a:rPr b="1"/>
              <a:t>valid YAML</a:t>
            </a:r>
            <a:r>
              <a:t> set between</a:t>
            </a:r>
            <a:r>
              <a:rPr b="1"/>
              <a:t> triple-dashed lines</a:t>
            </a:r>
            <a:r>
              <a:t>.”</a:t>
            </a:r>
            <a:r>
              <a:rPr i="0">
                <a:latin typeface="Avenir Next Medium"/>
                <a:ea typeface="Avenir Next Medium"/>
                <a:cs typeface="Avenir Next Medium"/>
                <a:sym typeface="Avenir Next Medium"/>
              </a:rPr>
              <a:t> </a:t>
            </a:r>
            <a:endParaRPr i="0">
              <a:latin typeface="Avenir Next Medium"/>
              <a:ea typeface="Avenir Next Medium"/>
              <a:cs typeface="Avenir Next Medium"/>
              <a:sym typeface="Avenir Next Medium"/>
            </a:endParaRPr>
          </a:p>
          <a:p>
            <a:pPr marL="0" indent="0">
              <a:buClrTx/>
              <a:buSzTx/>
              <a:buFontTx/>
              <a:buNone/>
              <a:defRPr i="1">
                <a:latin typeface="Avenir Next"/>
                <a:ea typeface="Avenir Next"/>
                <a:cs typeface="Avenir Next"/>
                <a:sym typeface="Avenir Next"/>
              </a:defRPr>
            </a:pPr>
            <a:r>
              <a:rPr i="0">
                <a:latin typeface="Avenir Next Medium"/>
                <a:ea typeface="Avenir Next Medium"/>
                <a:cs typeface="Avenir Next Medium"/>
                <a:sym typeface="Avenir Next Medium"/>
              </a:rPr>
              <a:t>(Source: </a:t>
            </a:r>
            <a:r>
              <a:rPr i="0" u="sng">
                <a:solidFill>
                  <a:schemeClr val="accent1"/>
                </a:solidFill>
                <a:latin typeface="Avenir Next Medium"/>
                <a:ea typeface="Avenir Next Medium"/>
                <a:cs typeface="Avenir Next Medium"/>
                <a:sym typeface="Avenir Next Medium"/>
                <a:hlinkClick r:id="rId4" invalidUrl="" action="" tgtFrame="" tooltip="" history="1" highlightClick="0" endSnd="0"/>
              </a:rPr>
              <a:t>Jekyll Documentation</a:t>
            </a:r>
            <a:r>
              <a:rPr i="0">
                <a:latin typeface="Avenir Next Medium"/>
                <a:ea typeface="Avenir Next Medium"/>
                <a:cs typeface="Avenir Next Medium"/>
                <a:sym typeface="Avenir Next Medium"/>
              </a:rPr>
              <a:t>)</a:t>
            </a:r>
            <a:endParaRPr i="0">
              <a:latin typeface="Avenir Next Medium"/>
              <a:ea typeface="Avenir Next Medium"/>
              <a:cs typeface="Avenir Next Medium"/>
              <a:sym typeface="Avenir Next Medium"/>
            </a:endParaRPr>
          </a:p>
        </p:txBody>
      </p:sp>
      <p:sp>
        <p:nvSpPr>
          <p:cNvPr id="40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04" name="Create a blog with jekyll"/>
          <p:cNvSpPr txBox="1"/>
          <p:nvPr>
            <p:ph type="body" idx="13"/>
          </p:nvPr>
        </p:nvSpPr>
        <p:spPr>
          <a:prstGeom prst="rect">
            <a:avLst/>
          </a:prstGeom>
        </p:spPr>
        <p:txBody>
          <a:bodyPr/>
          <a:lstStyle/>
          <a:p>
            <a:pPr/>
            <a:r>
              <a:t>Create a blog with jekyll</a:t>
            </a:r>
          </a:p>
        </p:txBody>
      </p:sp>
      <p:sp>
        <p:nvSpPr>
          <p:cNvPr id="405"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406" name="Activity: create the front matter for a new post and view it on local server.…"/>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create the front matter for a new post and view it on local server.</a:t>
            </a:r>
          </a:p>
          <a:p>
            <a:pPr>
              <a:buChar char="‣"/>
            </a:pPr>
            <a:r>
              <a:t>Tip: Create a catchy headline to draw readers in!</a:t>
            </a:r>
          </a:p>
        </p:txBody>
      </p:sp>
      <p:sp>
        <p:nvSpPr>
          <p:cNvPr id="40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411" name="Create a blog with jekyll"/>
          <p:cNvSpPr txBox="1"/>
          <p:nvPr>
            <p:ph type="body" idx="13"/>
          </p:nvPr>
        </p:nvSpPr>
        <p:spPr>
          <a:prstGeom prst="rect">
            <a:avLst/>
          </a:prstGeom>
        </p:spPr>
        <p:txBody>
          <a:bodyPr/>
          <a:lstStyle/>
          <a:p>
            <a:pPr/>
            <a:r>
              <a:t>Create a blog with jekyll</a:t>
            </a:r>
          </a:p>
        </p:txBody>
      </p:sp>
      <p:sp>
        <p:nvSpPr>
          <p:cNvPr id="412"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413" name="Activity: create the front matter for a new post and view it on local server.…"/>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create the front matter for a new post and view it on local server.</a:t>
            </a:r>
          </a:p>
          <a:p>
            <a:pPr lvl="1">
              <a:buChar char="‣"/>
            </a:pPr>
            <a:r>
              <a:t>1. Edit front matter</a:t>
            </a:r>
          </a:p>
          <a:p>
            <a:pPr lvl="1">
              <a:buChar char="‣"/>
            </a:pPr>
            <a:r>
              <a:t>2. Save the file</a:t>
            </a:r>
          </a:p>
          <a:p>
            <a:pPr lvl="1">
              <a:buChar char="‣"/>
            </a:pPr>
            <a:r>
              <a:t>3. refresh the local version of site</a:t>
            </a:r>
          </a:p>
          <a:p>
            <a:pPr>
              <a:buChar char="‣"/>
            </a:pPr>
            <a:r>
              <a:t>Tip: Create a catchy headline to draw readers in!</a:t>
            </a:r>
          </a:p>
        </p:txBody>
      </p:sp>
      <p:sp>
        <p:nvSpPr>
          <p:cNvPr id="414"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18" name="Create a blog with jekyll"/>
          <p:cNvSpPr txBox="1"/>
          <p:nvPr>
            <p:ph type="body" idx="13"/>
          </p:nvPr>
        </p:nvSpPr>
        <p:spPr>
          <a:prstGeom prst="rect">
            <a:avLst/>
          </a:prstGeom>
        </p:spPr>
        <p:txBody>
          <a:bodyPr/>
          <a:lstStyle/>
          <a:p>
            <a:pPr/>
            <a:r>
              <a:t>Create a blog with jekyll</a:t>
            </a:r>
          </a:p>
        </p:txBody>
      </p:sp>
      <p:sp>
        <p:nvSpPr>
          <p:cNvPr id="419" name="MARKDOWN REVIEW"/>
          <p:cNvSpPr txBox="1"/>
          <p:nvPr>
            <p:ph type="title"/>
          </p:nvPr>
        </p:nvSpPr>
        <p:spPr>
          <a:prstGeom prst="rect">
            <a:avLst/>
          </a:prstGeom>
        </p:spPr>
        <p:txBody>
          <a:bodyPr/>
          <a:lstStyle>
            <a:lvl1pPr defTabSz="467359">
              <a:spcBef>
                <a:spcPts val="2200"/>
              </a:spcBef>
              <a:defRPr sz="4800" u="sng">
                <a:hlinkClick r:id="rId3" invalidUrl="" action="" tgtFrame="" tooltip="" history="1" highlightClick="0" endSnd="0"/>
              </a:defRPr>
            </a:lvl1pPr>
          </a:lstStyle>
          <a:p>
            <a:pPr>
              <a:defRPr u="none"/>
            </a:pPr>
            <a:r>
              <a:rPr u="sng">
                <a:hlinkClick r:id="rId3" invalidUrl="" action="" tgtFrame="" tooltip="" history="1" highlightClick="0" endSnd="0"/>
              </a:rPr>
              <a:t>MARKDOWN REVIEW</a:t>
            </a:r>
          </a:p>
        </p:txBody>
      </p:sp>
      <p:sp>
        <p:nvSpPr>
          <p:cNvPr id="420" name="https://markdown-it.github.io/…"/>
          <p:cNvSpPr txBox="1"/>
          <p:nvPr>
            <p:ph type="body" idx="1"/>
          </p:nvPr>
        </p:nvSpPr>
        <p:spPr>
          <a:xfrm>
            <a:off x="406400" y="2791177"/>
            <a:ext cx="12192000" cy="6108701"/>
          </a:xfrm>
          <a:prstGeom prst="rect">
            <a:avLst/>
          </a:prstGeom>
        </p:spPr>
        <p:txBody>
          <a:bodyPr/>
          <a:lstStyle/>
          <a:p>
            <a:pPr>
              <a:buChar char="‣"/>
            </a:pPr>
            <a:r>
              <a:rPr u="sng">
                <a:solidFill>
                  <a:schemeClr val="accent1"/>
                </a:solidFill>
                <a:hlinkClick r:id="rId3" invalidUrl="" action="" tgtFrame="" tooltip="" history="1" highlightClick="0" endSnd="0"/>
              </a:rPr>
              <a:t>https://markdown-it.github.io/</a:t>
            </a:r>
          </a:p>
          <a:p>
            <a:pPr>
              <a:buChar char="‣"/>
              <a:defRPr b="1">
                <a:solidFill>
                  <a:schemeClr val="accent1"/>
                </a:solidFill>
                <a:latin typeface="Avenir Next"/>
                <a:ea typeface="Avenir Next"/>
                <a:cs typeface="Avenir Next"/>
                <a:sym typeface="Avenir Next"/>
              </a:defRPr>
            </a:pPr>
            <a:r>
              <a:t>Activity: Write a short post in Markdown about something(s) you’ve learned or enjoyed at Codeland so far!</a:t>
            </a:r>
          </a:p>
        </p:txBody>
      </p:sp>
      <p:sp>
        <p:nvSpPr>
          <p:cNvPr id="42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25" name="Create a blog with jekyll"/>
          <p:cNvSpPr txBox="1"/>
          <p:nvPr>
            <p:ph type="body" idx="13"/>
          </p:nvPr>
        </p:nvSpPr>
        <p:spPr>
          <a:prstGeom prst="rect">
            <a:avLst/>
          </a:prstGeom>
        </p:spPr>
        <p:txBody>
          <a:bodyPr/>
          <a:lstStyle/>
          <a:p>
            <a:pPr/>
            <a:r>
              <a:t>Create a blog with jekyll</a:t>
            </a:r>
          </a:p>
        </p:txBody>
      </p:sp>
      <p:sp>
        <p:nvSpPr>
          <p:cNvPr id="426" name="MARKDOWN REVIEW"/>
          <p:cNvSpPr txBox="1"/>
          <p:nvPr>
            <p:ph type="title"/>
          </p:nvPr>
        </p:nvSpPr>
        <p:spPr>
          <a:prstGeom prst="rect">
            <a:avLst/>
          </a:prstGeom>
        </p:spPr>
        <p:txBody>
          <a:bodyPr/>
          <a:lstStyle>
            <a:lvl1pPr defTabSz="467359">
              <a:spcBef>
                <a:spcPts val="2200"/>
              </a:spcBef>
              <a:defRPr sz="4800" u="sng">
                <a:hlinkClick r:id="rId3" invalidUrl="" action="" tgtFrame="" tooltip="" history="1" highlightClick="0" endSnd="0"/>
              </a:defRPr>
            </a:lvl1pPr>
          </a:lstStyle>
          <a:p>
            <a:pPr>
              <a:defRPr u="none"/>
            </a:pPr>
            <a:r>
              <a:rPr u="sng">
                <a:hlinkClick r:id="rId3" invalidUrl="" action="" tgtFrame="" tooltip="" history="1" highlightClick="0" endSnd="0"/>
              </a:rPr>
              <a:t>MARKDOWN REVIEW</a:t>
            </a:r>
          </a:p>
        </p:txBody>
      </p:sp>
      <p:sp>
        <p:nvSpPr>
          <p:cNvPr id="427" name="Body"/>
          <p:cNvSpPr txBox="1"/>
          <p:nvPr>
            <p:ph type="body" idx="1"/>
          </p:nvPr>
        </p:nvSpPr>
        <p:spPr>
          <a:xfrm>
            <a:off x="406400" y="2791177"/>
            <a:ext cx="12192000" cy="6108701"/>
          </a:xfrm>
          <a:prstGeom prst="rect">
            <a:avLst/>
          </a:prstGeom>
        </p:spPr>
        <p:txBody>
          <a:bodyPr/>
          <a:lstStyle/>
          <a:p>
            <a:pPr>
              <a:buChar char="‣"/>
            </a:pPr>
          </a:p>
        </p:txBody>
      </p:sp>
      <p:sp>
        <p:nvSpPr>
          <p:cNvPr id="42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9" name="Source: Jekyll Documentation"/>
          <p:cNvSpPr txBox="1"/>
          <p:nvPr/>
        </p:nvSpPr>
        <p:spPr>
          <a:xfrm>
            <a:off x="8940630" y="9050230"/>
            <a:ext cx="359333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solidFill>
                  <a:schemeClr val="accent1"/>
                </a:solidFill>
                <a:hlinkClick r:id="rId4" invalidUrl="" action="" tgtFrame="" tooltip="" history="1" highlightClick="0" endSnd="0"/>
              </a:rPr>
              <a:t>Jekyll Documentation</a:t>
            </a:r>
          </a:p>
        </p:txBody>
      </p:sp>
      <p:pic>
        <p:nvPicPr>
          <p:cNvPr id="430" name="markdown-editor.png" descr="markdown-editor.png"/>
          <p:cNvPicPr>
            <a:picLocks noChangeAspect="1"/>
          </p:cNvPicPr>
          <p:nvPr/>
        </p:nvPicPr>
        <p:blipFill>
          <a:blip r:embed="rId5">
            <a:extLst/>
          </a:blip>
          <a:stretch>
            <a:fillRect/>
          </a:stretch>
        </p:blipFill>
        <p:spPr>
          <a:xfrm>
            <a:off x="292299" y="2449328"/>
            <a:ext cx="13004801" cy="7752082"/>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34" name="Create a blog with jekyll"/>
          <p:cNvSpPr txBox="1"/>
          <p:nvPr>
            <p:ph type="body" idx="13"/>
          </p:nvPr>
        </p:nvSpPr>
        <p:spPr>
          <a:prstGeom prst="rect">
            <a:avLst/>
          </a:prstGeom>
        </p:spPr>
        <p:txBody>
          <a:bodyPr/>
          <a:lstStyle/>
          <a:p>
            <a:pPr/>
            <a:r>
              <a:t>Create a blog with jekyll</a:t>
            </a:r>
          </a:p>
        </p:txBody>
      </p:sp>
      <p:sp>
        <p:nvSpPr>
          <p:cNvPr id="435"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436" name="Activity edit post:…"/>
          <p:cNvSpPr txBox="1"/>
          <p:nvPr>
            <p:ph type="body" idx="1"/>
          </p:nvPr>
        </p:nvSpPr>
        <p:spPr>
          <a:xfrm>
            <a:off x="406400" y="2791177"/>
            <a:ext cx="12192000" cy="6108701"/>
          </a:xfrm>
          <a:prstGeom prst="rect">
            <a:avLst/>
          </a:prstGeom>
        </p:spPr>
        <p:txBody>
          <a:bodyPr/>
          <a:lstStyle>
            <a:lvl1pPr>
              <a:buChar char="‣"/>
              <a:defRPr b="1">
                <a:solidFill>
                  <a:schemeClr val="accent1"/>
                </a:solidFill>
                <a:latin typeface="Avenir Next"/>
                <a:ea typeface="Avenir Next"/>
                <a:cs typeface="Avenir Next"/>
                <a:sym typeface="Avenir Next"/>
              </a:defRPr>
            </a:lvl1pPr>
            <a:lvl2pPr>
              <a:buChar char="‣"/>
            </a:lvl2pPr>
          </a:lstStyle>
          <a:p>
            <a:pPr/>
            <a:r>
              <a:t>Activity edit post:</a:t>
            </a:r>
          </a:p>
          <a:p>
            <a:pPr lvl="1"/>
            <a:r>
              <a:t>Change photo overlay in front matter of our post from red to blue, green, purple or orange.</a:t>
            </a:r>
          </a:p>
        </p:txBody>
      </p:sp>
      <p:sp>
        <p:nvSpPr>
          <p:cNvPr id="43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41" name="Create a blog with jekyll"/>
          <p:cNvSpPr txBox="1"/>
          <p:nvPr>
            <p:ph type="body" idx="13"/>
          </p:nvPr>
        </p:nvSpPr>
        <p:spPr>
          <a:prstGeom prst="rect">
            <a:avLst/>
          </a:prstGeom>
        </p:spPr>
        <p:txBody>
          <a:bodyPr/>
          <a:lstStyle/>
          <a:p>
            <a:pPr/>
            <a:r>
              <a:t>Create a blog with jekyll</a:t>
            </a:r>
          </a:p>
        </p:txBody>
      </p:sp>
      <p:sp>
        <p:nvSpPr>
          <p:cNvPr id="442"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43" name="Activity: Publish our work on Github!…"/>
          <p:cNvSpPr txBox="1"/>
          <p:nvPr>
            <p:ph type="body" idx="1"/>
          </p:nvPr>
        </p:nvSpPr>
        <p:spPr>
          <a:xfrm>
            <a:off x="143971" y="2791177"/>
            <a:ext cx="12192001"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Publish our work on Github!</a:t>
            </a:r>
          </a:p>
          <a:p>
            <a:pPr>
              <a:buChar char="‣"/>
            </a:pPr>
            <a:r>
              <a:t>Commit work to GitHub via the following commands:</a:t>
            </a:r>
          </a:p>
          <a:p>
            <a:pPr marL="0" indent="0" defTabSz="457200">
              <a:spcBef>
                <a:spcPts val="0"/>
              </a:spcBef>
              <a:buClrTx/>
              <a:buSzTx/>
              <a:buFontTx/>
              <a:buNone/>
              <a:defRPr sz="2700">
                <a:solidFill>
                  <a:srgbClr val="333344"/>
                </a:solidFill>
                <a:latin typeface="Monaco"/>
                <a:ea typeface="Monaco"/>
                <a:cs typeface="Monaco"/>
                <a:sym typeface="Monaco"/>
              </a:defRPr>
            </a:pPr>
            <a:r>
              <a:t>git status</a:t>
            </a:r>
          </a:p>
          <a:p>
            <a:pPr marL="0" indent="0" defTabSz="457200">
              <a:spcBef>
                <a:spcPts val="0"/>
              </a:spcBef>
              <a:buClrTx/>
              <a:buSzTx/>
              <a:buFontTx/>
              <a:buNone/>
              <a:defRPr sz="2700">
                <a:solidFill>
                  <a:srgbClr val="333344"/>
                </a:solidFill>
                <a:latin typeface="Monaco"/>
                <a:ea typeface="Monaco"/>
                <a:cs typeface="Monaco"/>
                <a:sym typeface="Monaco"/>
              </a:defRPr>
            </a:pPr>
            <a:r>
              <a:t>git add </a:t>
            </a:r>
            <a:r>
              <a:rPr>
                <a:solidFill>
                  <a:srgbClr val="FF7800"/>
                </a:solidFill>
              </a:rPr>
              <a:t>.</a:t>
            </a:r>
          </a:p>
          <a:p>
            <a:pPr marL="0" indent="0" defTabSz="457200">
              <a:spcBef>
                <a:spcPts val="0"/>
              </a:spcBef>
              <a:buClrTx/>
              <a:buSzTx/>
              <a:buFontTx/>
              <a:buNone/>
              <a:defRPr sz="2700">
                <a:solidFill>
                  <a:srgbClr val="409B1C"/>
                </a:solidFill>
                <a:latin typeface="Monaco"/>
                <a:ea typeface="Monaco"/>
                <a:cs typeface="Monaco"/>
                <a:sym typeface="Monaco"/>
              </a:defRPr>
            </a:pPr>
            <a:r>
              <a:rPr>
                <a:solidFill>
                  <a:srgbClr val="333344"/>
                </a:solidFill>
              </a:rPr>
              <a:t>git commit </a:t>
            </a:r>
            <a:r>
              <a:rPr>
                <a:solidFill>
                  <a:srgbClr val="FF7800"/>
                </a:solidFill>
              </a:rPr>
              <a:t>-</a:t>
            </a:r>
            <a:r>
              <a:rPr>
                <a:solidFill>
                  <a:srgbClr val="333344"/>
                </a:solidFill>
              </a:rPr>
              <a:t>m </a:t>
            </a:r>
            <a:r>
              <a:t>"commit message"</a:t>
            </a:r>
            <a:endParaRPr>
              <a:solidFill>
                <a:srgbClr val="333344"/>
              </a:solidFill>
            </a:endParaRPr>
          </a:p>
          <a:p>
            <a:pPr marL="0" indent="0" defTabSz="457200">
              <a:spcBef>
                <a:spcPts val="0"/>
              </a:spcBef>
              <a:buClrTx/>
              <a:buSzTx/>
              <a:buFontTx/>
              <a:buNone/>
              <a:defRPr sz="2700">
                <a:solidFill>
                  <a:srgbClr val="333344"/>
                </a:solidFill>
                <a:latin typeface="Monaco"/>
                <a:ea typeface="Monaco"/>
                <a:cs typeface="Monaco"/>
                <a:sym typeface="Monaco"/>
              </a:defRPr>
            </a:pPr>
            <a:r>
              <a:t>git push</a:t>
            </a:r>
          </a:p>
        </p:txBody>
      </p:sp>
      <p:sp>
        <p:nvSpPr>
          <p:cNvPr id="44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86" name="Create a blog with jekyll"/>
          <p:cNvSpPr txBox="1"/>
          <p:nvPr>
            <p:ph type="body" idx="13"/>
          </p:nvPr>
        </p:nvSpPr>
        <p:spPr>
          <a:prstGeom prst="rect">
            <a:avLst/>
          </a:prstGeom>
        </p:spPr>
        <p:txBody>
          <a:bodyPr/>
          <a:lstStyle/>
          <a:p>
            <a:pPr/>
            <a:r>
              <a:t>Create a blog with jekyll</a:t>
            </a:r>
          </a:p>
        </p:txBody>
      </p:sp>
      <p:sp>
        <p:nvSpPr>
          <p:cNvPr id="187" name="SOME OF THE TOPICS WE WILL COVER"/>
          <p:cNvSpPr txBox="1"/>
          <p:nvPr>
            <p:ph type="title"/>
          </p:nvPr>
        </p:nvSpPr>
        <p:spPr>
          <a:prstGeom prst="rect">
            <a:avLst/>
          </a:prstGeom>
        </p:spPr>
        <p:txBody>
          <a:bodyPr/>
          <a:lstStyle>
            <a:lvl1pPr defTabSz="467359">
              <a:spcBef>
                <a:spcPts val="2200"/>
              </a:spcBef>
              <a:defRPr sz="4800"/>
            </a:lvl1pPr>
          </a:lstStyle>
          <a:p>
            <a:pPr/>
            <a:r>
              <a:t>SOME OF THE TOPICS WE WILL COVER</a:t>
            </a:r>
          </a:p>
        </p:txBody>
      </p:sp>
      <p:sp>
        <p:nvSpPr>
          <p:cNvPr id="188" name="Examples of Jekyll Sites…"/>
          <p:cNvSpPr txBox="1"/>
          <p:nvPr>
            <p:ph type="body" idx="1"/>
          </p:nvPr>
        </p:nvSpPr>
        <p:spPr>
          <a:xfrm>
            <a:off x="406400" y="2749550"/>
            <a:ext cx="12192000" cy="6108700"/>
          </a:xfrm>
          <a:prstGeom prst="rect">
            <a:avLst/>
          </a:prstGeom>
        </p:spPr>
        <p:txBody>
          <a:bodyPr numCol="2" spcCol="609600"/>
          <a:lstStyle/>
          <a:p>
            <a:pPr marL="660400" indent="-660400">
              <a:buClrTx/>
              <a:buSzPct val="100000"/>
              <a:buFontTx/>
              <a:buAutoNum type="arabicPeriod" startAt="1"/>
            </a:pPr>
            <a:r>
              <a:t>Examples of Jekyll Sites</a:t>
            </a:r>
          </a:p>
          <a:p>
            <a:pPr marL="660400" indent="-660400">
              <a:buClrTx/>
              <a:buSzPct val="100000"/>
              <a:buFontTx/>
              <a:buAutoNum type="arabicPeriod" startAt="1"/>
            </a:pPr>
            <a:r>
              <a:t>Static vs. Dynamic Sites</a:t>
            </a:r>
          </a:p>
          <a:p>
            <a:pPr marL="660400" indent="-660400">
              <a:buClrTx/>
              <a:buSzPct val="100000"/>
              <a:buFontTx/>
              <a:buAutoNum type="arabicPeriod" startAt="1"/>
            </a:pPr>
            <a:r>
              <a:t>Jekyll Overview </a:t>
            </a:r>
          </a:p>
          <a:p>
            <a:pPr marL="660400" indent="-660400">
              <a:buClrTx/>
              <a:buSzPct val="100000"/>
              <a:buFontTx/>
              <a:buAutoNum type="arabicPeriod" startAt="1"/>
            </a:pPr>
            <a:r>
              <a:t>Installing Jekyll</a:t>
            </a:r>
          </a:p>
          <a:p>
            <a:pPr marL="660400" indent="-660400">
              <a:buClrTx/>
              <a:buSzPct val="100000"/>
              <a:buFontTx/>
              <a:buAutoNum type="arabicPeriod" startAt="1"/>
            </a:pPr>
            <a:r>
              <a:t>Jekyll Project Structure</a:t>
            </a:r>
          </a:p>
          <a:p>
            <a:pPr marL="660400" indent="-660400">
              <a:buClrTx/>
              <a:buSzPct val="100000"/>
              <a:buFontTx/>
              <a:buAutoNum type="arabicPeriod" startAt="1"/>
            </a:pPr>
            <a:r>
              <a:t>Editing Sitewide Variables</a:t>
            </a:r>
          </a:p>
          <a:p>
            <a:pPr marL="660400" indent="-660400">
              <a:buClrTx/>
              <a:buSzPct val="100000"/>
              <a:buFontTx/>
              <a:buAutoNum type="arabicPeriod" startAt="1"/>
            </a:pPr>
            <a:r>
              <a:t>Creating a Post</a:t>
            </a:r>
          </a:p>
          <a:p>
            <a:pPr marL="660400" indent="-660400">
              <a:buClrTx/>
              <a:buSzPct val="100000"/>
              <a:buFontTx/>
              <a:buAutoNum type="arabicPeriod" startAt="1"/>
            </a:pPr>
            <a:r>
              <a:t>Adding images</a:t>
            </a:r>
          </a:p>
          <a:p>
            <a:pPr marL="660400" indent="-660400">
              <a:buClrTx/>
              <a:buSzPct val="100000"/>
              <a:buFontTx/>
              <a:buAutoNum type="arabicPeriod" startAt="1"/>
            </a:pPr>
            <a:r>
              <a:t>Adding Social Icons</a:t>
            </a:r>
          </a:p>
        </p:txBody>
      </p:sp>
      <p:sp>
        <p:nvSpPr>
          <p:cNvPr id="189"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48" name="Create a blog with jekyll"/>
          <p:cNvSpPr txBox="1"/>
          <p:nvPr>
            <p:ph type="body" idx="13"/>
          </p:nvPr>
        </p:nvSpPr>
        <p:spPr>
          <a:prstGeom prst="rect">
            <a:avLst/>
          </a:prstGeom>
        </p:spPr>
        <p:txBody>
          <a:bodyPr/>
          <a:lstStyle/>
          <a:p>
            <a:pPr/>
            <a:r>
              <a:t>Create a blog with jekyll</a:t>
            </a:r>
          </a:p>
        </p:txBody>
      </p:sp>
      <p:sp>
        <p:nvSpPr>
          <p:cNvPr id="449"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50" name="After successfully committing to GitHub, go to your repository’s settings page:"/>
          <p:cNvSpPr txBox="1"/>
          <p:nvPr>
            <p:ph type="body" idx="1"/>
          </p:nvPr>
        </p:nvSpPr>
        <p:spPr>
          <a:xfrm>
            <a:off x="143971" y="2791177"/>
            <a:ext cx="12192001" cy="6108701"/>
          </a:xfrm>
          <a:prstGeom prst="rect">
            <a:avLst/>
          </a:prstGeom>
        </p:spPr>
        <p:txBody>
          <a:bodyPr/>
          <a:lstStyle>
            <a:lvl1pPr>
              <a:buChar char="‣"/>
            </a:lvl1pPr>
          </a:lstStyle>
          <a:p>
            <a:pPr/>
            <a:r>
              <a:t>After successfully committing to GitHub, go to your repository’s settings page: </a:t>
            </a:r>
          </a:p>
        </p:txBody>
      </p:sp>
      <p:sp>
        <p:nvSpPr>
          <p:cNvPr id="45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2" name="Screen Shot 2018-04-08 at 11.44.57 PM.png" descr="Screen Shot 2018-04-08 at 11.44.57 PM.png"/>
          <p:cNvPicPr>
            <a:picLocks noChangeAspect="1"/>
          </p:cNvPicPr>
          <p:nvPr/>
        </p:nvPicPr>
        <p:blipFill>
          <a:blip r:embed="rId3">
            <a:extLst/>
          </a:blip>
          <a:stretch>
            <a:fillRect/>
          </a:stretch>
        </p:blipFill>
        <p:spPr>
          <a:xfrm>
            <a:off x="2011054" y="4482912"/>
            <a:ext cx="8457834" cy="1349399"/>
          </a:xfrm>
          <a:prstGeom prst="rect">
            <a:avLst/>
          </a:prstGeom>
          <a:ln w="12700">
            <a:miter lim="400000"/>
          </a:ln>
        </p:spPr>
      </p:pic>
      <p:sp>
        <p:nvSpPr>
          <p:cNvPr id="453" name="Rectangle"/>
          <p:cNvSpPr/>
          <p:nvPr/>
        </p:nvSpPr>
        <p:spPr>
          <a:xfrm>
            <a:off x="9130701" y="5300762"/>
            <a:ext cx="1048668" cy="336687"/>
          </a:xfrm>
          <a:prstGeom prst="rect">
            <a:avLst/>
          </a:prstGeom>
          <a:ln w="762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57" name="Create a blog with jekyll"/>
          <p:cNvSpPr txBox="1"/>
          <p:nvPr>
            <p:ph type="body" idx="13"/>
          </p:nvPr>
        </p:nvSpPr>
        <p:spPr>
          <a:prstGeom prst="rect">
            <a:avLst/>
          </a:prstGeom>
        </p:spPr>
        <p:txBody>
          <a:bodyPr/>
          <a:lstStyle/>
          <a:p>
            <a:pPr/>
            <a:r>
              <a:t>Create a blog with jekyll</a:t>
            </a:r>
          </a:p>
        </p:txBody>
      </p:sp>
      <p:sp>
        <p:nvSpPr>
          <p:cNvPr id="458"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5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0" name="Screen Shot 2018-04-08 at 11.40.02 PM.png" descr="Screen Shot 2018-04-08 at 11.40.02 PM.png"/>
          <p:cNvPicPr>
            <a:picLocks noChangeAspect="1"/>
          </p:cNvPicPr>
          <p:nvPr/>
        </p:nvPicPr>
        <p:blipFill>
          <a:blip r:embed="rId3">
            <a:extLst/>
          </a:blip>
          <a:stretch>
            <a:fillRect/>
          </a:stretch>
        </p:blipFill>
        <p:spPr>
          <a:xfrm>
            <a:off x="690071" y="2238352"/>
            <a:ext cx="11099801" cy="8064501"/>
          </a:xfrm>
          <a:prstGeom prst="rect">
            <a:avLst/>
          </a:prstGeom>
          <a:ln w="12700">
            <a:miter lim="400000"/>
          </a:ln>
        </p:spPr>
      </p:pic>
      <p:sp>
        <p:nvSpPr>
          <p:cNvPr id="461" name="Rectangle"/>
          <p:cNvSpPr/>
          <p:nvPr/>
        </p:nvSpPr>
        <p:spPr>
          <a:xfrm>
            <a:off x="1709577" y="5187343"/>
            <a:ext cx="2777947" cy="660401"/>
          </a:xfrm>
          <a:prstGeom prst="rect">
            <a:avLst/>
          </a:prstGeom>
          <a:ln w="63500">
            <a:solidFill>
              <a:schemeClr val="accent1"/>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65" name="Create a blog with jekyll"/>
          <p:cNvSpPr txBox="1"/>
          <p:nvPr>
            <p:ph type="body" idx="13"/>
          </p:nvPr>
        </p:nvSpPr>
        <p:spPr>
          <a:prstGeom prst="rect">
            <a:avLst/>
          </a:prstGeom>
        </p:spPr>
        <p:txBody>
          <a:bodyPr/>
          <a:lstStyle/>
          <a:p>
            <a:pPr/>
            <a:r>
              <a:t>Create a blog with jekyll</a:t>
            </a:r>
          </a:p>
        </p:txBody>
      </p:sp>
      <p:sp>
        <p:nvSpPr>
          <p:cNvPr id="466"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67" name="This message should appear after refreshing the page. You can click the link to view your blog on GitHub."/>
          <p:cNvSpPr txBox="1"/>
          <p:nvPr>
            <p:ph type="body" idx="1"/>
          </p:nvPr>
        </p:nvSpPr>
        <p:spPr>
          <a:xfrm>
            <a:off x="143971" y="2791177"/>
            <a:ext cx="12192001" cy="6108701"/>
          </a:xfrm>
          <a:prstGeom prst="rect">
            <a:avLst/>
          </a:prstGeom>
        </p:spPr>
        <p:txBody>
          <a:bodyPr/>
          <a:lstStyle>
            <a:lvl1pPr>
              <a:buChar char="‣"/>
            </a:lvl1pPr>
          </a:lstStyle>
          <a:p>
            <a:pPr/>
            <a:r>
              <a:t>This message should appear after refreshing the page. You can click the link to view your blog on GitHub.</a:t>
            </a:r>
          </a:p>
        </p:txBody>
      </p:sp>
      <p:sp>
        <p:nvSpPr>
          <p:cNvPr id="46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9" name="Rectangle"/>
          <p:cNvSpPr/>
          <p:nvPr/>
        </p:nvSpPr>
        <p:spPr>
          <a:xfrm>
            <a:off x="-697076" y="8614964"/>
            <a:ext cx="14889069" cy="2164215"/>
          </a:xfrm>
          <a:prstGeom prst="rect">
            <a:avLst/>
          </a:prstGeom>
          <a:solidFill>
            <a:srgbClr val="EBEBEB"/>
          </a:solidFill>
          <a:ln w="12700">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pic>
        <p:nvPicPr>
          <p:cNvPr id="470" name="Screen Shot 2018-04-08 at 11.42.07 PM.png" descr="Screen Shot 2018-04-08 at 11.42.07 PM.png"/>
          <p:cNvPicPr>
            <a:picLocks noChangeAspect="1"/>
          </p:cNvPicPr>
          <p:nvPr/>
        </p:nvPicPr>
        <p:blipFill>
          <a:blip r:embed="rId3">
            <a:extLst/>
          </a:blip>
          <a:stretch>
            <a:fillRect/>
          </a:stretch>
        </p:blipFill>
        <p:spPr>
          <a:xfrm>
            <a:off x="1677987" y="4723321"/>
            <a:ext cx="9906001" cy="7912101"/>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74" name="Create a blog with jekyll"/>
          <p:cNvSpPr txBox="1"/>
          <p:nvPr>
            <p:ph type="body" idx="13"/>
          </p:nvPr>
        </p:nvSpPr>
        <p:spPr>
          <a:prstGeom prst="rect">
            <a:avLst/>
          </a:prstGeom>
        </p:spPr>
        <p:txBody>
          <a:bodyPr/>
          <a:lstStyle/>
          <a:p>
            <a:pPr/>
            <a:r>
              <a:t>Create a blog with jekyll</a:t>
            </a:r>
          </a:p>
        </p:txBody>
      </p:sp>
      <p:sp>
        <p:nvSpPr>
          <p:cNvPr id="475" name="ADDING CONTENT - code blocks"/>
          <p:cNvSpPr txBox="1"/>
          <p:nvPr>
            <p:ph type="title"/>
          </p:nvPr>
        </p:nvSpPr>
        <p:spPr>
          <a:prstGeom prst="rect">
            <a:avLst/>
          </a:prstGeom>
        </p:spPr>
        <p:txBody>
          <a:bodyPr/>
          <a:lstStyle/>
          <a:p>
            <a:pPr lvl="1" indent="182880" defTabSz="467359">
              <a:spcBef>
                <a:spcPts val="2200"/>
              </a:spcBef>
              <a:defRPr sz="4800"/>
            </a:pPr>
            <a:r>
              <a:t>ADDING CONTENT - code blocks</a:t>
            </a:r>
          </a:p>
        </p:txBody>
      </p:sp>
      <p:sp>
        <p:nvSpPr>
          <p:cNvPr id="476" name="Activity: Add a block of code to your blog post…"/>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Add a block of code to your blog post</a:t>
            </a:r>
          </a:p>
          <a:p>
            <a:pPr marL="0" indent="0" defTabSz="457200">
              <a:lnSpc>
                <a:spcPts val="5900"/>
              </a:lnSpc>
              <a:spcBef>
                <a:spcPts val="0"/>
              </a:spcBef>
              <a:buClrTx/>
              <a:buSzTx/>
              <a:buFontTx/>
              <a:buNone/>
              <a:defRPr sz="3600">
                <a:solidFill>
                  <a:srgbClr val="333333"/>
                </a:solidFill>
                <a:latin typeface="Courier"/>
                <a:ea typeface="Courier"/>
                <a:cs typeface="Courier"/>
                <a:sym typeface="Courier"/>
              </a:defRPr>
            </a:pPr>
            <a:r>
              <a:t>{% highlight ruby %}</a:t>
            </a:r>
          </a:p>
          <a:p>
            <a:pPr marL="0" indent="0" defTabSz="457200">
              <a:lnSpc>
                <a:spcPts val="5900"/>
              </a:lnSpc>
              <a:spcBef>
                <a:spcPts val="0"/>
              </a:spcBef>
              <a:buClrTx/>
              <a:buSzTx/>
              <a:buFontTx/>
              <a:buNone/>
              <a:defRPr b="1" sz="3600">
                <a:solidFill>
                  <a:srgbClr val="008800"/>
                </a:solidFill>
                <a:latin typeface="Courier"/>
                <a:ea typeface="Courier"/>
                <a:cs typeface="Courier"/>
                <a:sym typeface="Courier"/>
              </a:defRPr>
            </a:pPr>
            <a:r>
              <a:t>def</a:t>
            </a:r>
            <a:r>
              <a:rPr b="0">
                <a:solidFill>
                  <a:srgbClr val="333333"/>
                </a:solidFill>
              </a:rPr>
              <a:t> </a:t>
            </a:r>
            <a:r>
              <a:rPr>
                <a:solidFill>
                  <a:srgbClr val="0066BB"/>
                </a:solidFill>
              </a:rPr>
              <a:t>foo</a:t>
            </a:r>
            <a:endParaRPr b="0">
              <a:solidFill>
                <a:srgbClr val="333333"/>
              </a:solidFill>
            </a:endParaRPr>
          </a:p>
          <a:p>
            <a:pPr marL="0" indent="0" defTabSz="457200">
              <a:lnSpc>
                <a:spcPts val="5900"/>
              </a:lnSpc>
              <a:spcBef>
                <a:spcPts val="0"/>
              </a:spcBef>
              <a:buClrTx/>
              <a:buSzTx/>
              <a:buFontTx/>
              <a:buNone/>
              <a:defRPr sz="3600">
                <a:solidFill>
                  <a:srgbClr val="333333"/>
                </a:solidFill>
                <a:latin typeface="Courier"/>
                <a:ea typeface="Courier"/>
                <a:cs typeface="Courier"/>
                <a:sym typeface="Courier"/>
              </a:defRPr>
            </a:pPr>
            <a:r>
              <a:t>  puts 'foo'</a:t>
            </a:r>
          </a:p>
          <a:p>
            <a:pPr marL="0" indent="0" defTabSz="457200">
              <a:lnSpc>
                <a:spcPts val="5900"/>
              </a:lnSpc>
              <a:spcBef>
                <a:spcPts val="0"/>
              </a:spcBef>
              <a:buClrTx/>
              <a:buSzTx/>
              <a:buFontTx/>
              <a:buNone/>
              <a:defRPr sz="3600">
                <a:solidFill>
                  <a:srgbClr val="333333"/>
                </a:solidFill>
                <a:latin typeface="Courier"/>
                <a:ea typeface="Courier"/>
                <a:cs typeface="Courier"/>
                <a:sym typeface="Courier"/>
              </a:defRPr>
            </a:pPr>
            <a:r>
              <a:t>end</a:t>
            </a:r>
          </a:p>
          <a:p>
            <a:pPr marL="0" indent="0" defTabSz="457200">
              <a:lnSpc>
                <a:spcPts val="5900"/>
              </a:lnSpc>
              <a:spcBef>
                <a:spcPts val="0"/>
              </a:spcBef>
              <a:buClrTx/>
              <a:buSzTx/>
              <a:buFontTx/>
              <a:buNone/>
              <a:defRPr sz="3600">
                <a:solidFill>
                  <a:srgbClr val="333333"/>
                </a:solidFill>
                <a:latin typeface="Courier"/>
                <a:ea typeface="Courier"/>
                <a:cs typeface="Courier"/>
                <a:sym typeface="Courier"/>
              </a:defRPr>
            </a:pPr>
            <a:r>
              <a:t>{% endhighlight %}</a:t>
            </a:r>
          </a:p>
        </p:txBody>
      </p:sp>
      <p:sp>
        <p:nvSpPr>
          <p:cNvPr id="47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81" name="Create a blog with jekyll"/>
          <p:cNvSpPr txBox="1"/>
          <p:nvPr>
            <p:ph type="body" idx="13"/>
          </p:nvPr>
        </p:nvSpPr>
        <p:spPr>
          <a:prstGeom prst="rect">
            <a:avLst/>
          </a:prstGeom>
        </p:spPr>
        <p:txBody>
          <a:bodyPr/>
          <a:lstStyle/>
          <a:p>
            <a:pPr/>
            <a:r>
              <a:t>Create a blog with jekyll</a:t>
            </a:r>
          </a:p>
        </p:txBody>
      </p:sp>
      <p:sp>
        <p:nvSpPr>
          <p:cNvPr id="482" name="HIDING CONTENT - DRAFTS"/>
          <p:cNvSpPr txBox="1"/>
          <p:nvPr>
            <p:ph type="title"/>
          </p:nvPr>
        </p:nvSpPr>
        <p:spPr>
          <a:prstGeom prst="rect">
            <a:avLst/>
          </a:prstGeom>
        </p:spPr>
        <p:txBody>
          <a:bodyPr/>
          <a:lstStyle/>
          <a:p>
            <a:pPr lvl="1" indent="182880" defTabSz="467359">
              <a:spcBef>
                <a:spcPts val="2200"/>
              </a:spcBef>
              <a:defRPr sz="4800"/>
            </a:pPr>
            <a:r>
              <a:t>HIDING CONTENT - DRAFTS</a:t>
            </a:r>
          </a:p>
        </p:txBody>
      </p:sp>
      <p:sp>
        <p:nvSpPr>
          <p:cNvPr id="483" name="Activity: Create a draft blog post…"/>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Create a draft blog post </a:t>
            </a:r>
          </a:p>
          <a:p>
            <a:pPr marL="660400" indent="-660400">
              <a:buClrTx/>
              <a:buSzPct val="100000"/>
              <a:buFontTx/>
              <a:buAutoNum type="arabicPeriod" startAt="1"/>
            </a:pPr>
            <a:r>
              <a:t>Drafts are posts without date.</a:t>
            </a:r>
          </a:p>
          <a:p>
            <a:pPr marL="660400" indent="-660400">
              <a:buClrTx/>
              <a:buSzPct val="100000"/>
              <a:buFontTx/>
              <a:buAutoNum type="arabicPeriod" startAt="1"/>
            </a:pPr>
            <a:r>
              <a:t>Should go in a _drafts folder (in project’s root directory)</a:t>
            </a:r>
          </a:p>
          <a:p>
            <a:pPr marL="660400" indent="-660400">
              <a:buClrTx/>
              <a:buSzPct val="100000"/>
              <a:buFontTx/>
              <a:buAutoNum type="arabicPeriod" startAt="1"/>
            </a:pPr>
            <a:r>
              <a:t>Drafts should only appear when you run: </a:t>
            </a:r>
          </a:p>
          <a:p>
            <a:pPr lvl="1">
              <a:buChar char="‣"/>
            </a:pPr>
            <a:r>
              <a:t>bundle exec jekyll serve —-drafts</a:t>
            </a:r>
          </a:p>
        </p:txBody>
      </p:sp>
      <p:sp>
        <p:nvSpPr>
          <p:cNvPr id="48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88" name="Create a blog with jekyll"/>
          <p:cNvSpPr txBox="1"/>
          <p:nvPr>
            <p:ph type="body" idx="13"/>
          </p:nvPr>
        </p:nvSpPr>
        <p:spPr>
          <a:prstGeom prst="rect">
            <a:avLst/>
          </a:prstGeom>
        </p:spPr>
        <p:txBody>
          <a:bodyPr/>
          <a:lstStyle/>
          <a:p>
            <a:pPr/>
            <a:r>
              <a:t>Create a blog with jekyll</a:t>
            </a:r>
          </a:p>
        </p:txBody>
      </p:sp>
      <p:sp>
        <p:nvSpPr>
          <p:cNvPr id="489" name="ADDING CONTENT - about page"/>
          <p:cNvSpPr txBox="1"/>
          <p:nvPr>
            <p:ph type="title"/>
          </p:nvPr>
        </p:nvSpPr>
        <p:spPr>
          <a:prstGeom prst="rect">
            <a:avLst/>
          </a:prstGeom>
        </p:spPr>
        <p:txBody>
          <a:bodyPr/>
          <a:lstStyle>
            <a:lvl1pPr defTabSz="467359">
              <a:spcBef>
                <a:spcPts val="2200"/>
              </a:spcBef>
              <a:defRPr sz="4800"/>
            </a:lvl1pPr>
          </a:lstStyle>
          <a:p>
            <a:pPr/>
            <a:r>
              <a:t>ADDING CONTENT - about page</a:t>
            </a:r>
          </a:p>
        </p:txBody>
      </p:sp>
      <p:sp>
        <p:nvSpPr>
          <p:cNvPr id="490" name="Activity: Edit About page to better reflect YOU!"/>
          <p:cNvSpPr txBox="1"/>
          <p:nvPr>
            <p:ph type="body" idx="1"/>
          </p:nvPr>
        </p:nvSpPr>
        <p:spPr>
          <a:xfrm>
            <a:off x="406400" y="2791177"/>
            <a:ext cx="12192000" cy="6108701"/>
          </a:xfrm>
          <a:prstGeom prst="rect">
            <a:avLst/>
          </a:prstGeom>
        </p:spPr>
        <p:txBody>
          <a:bodyPr/>
          <a:lstStyle>
            <a:lvl1pPr>
              <a:buChar char="‣"/>
              <a:defRPr b="1">
                <a:solidFill>
                  <a:schemeClr val="accent1"/>
                </a:solidFill>
                <a:latin typeface="Avenir Next"/>
                <a:ea typeface="Avenir Next"/>
                <a:cs typeface="Avenir Next"/>
                <a:sym typeface="Avenir Next"/>
              </a:defRPr>
            </a:lvl1pPr>
          </a:lstStyle>
          <a:p>
            <a:pPr/>
            <a:r>
              <a:t>Activity: Edit About page to better reflect YOU! </a:t>
            </a:r>
          </a:p>
        </p:txBody>
      </p:sp>
      <p:sp>
        <p:nvSpPr>
          <p:cNvPr id="49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495" name="Create a blog with jekyll"/>
          <p:cNvSpPr txBox="1"/>
          <p:nvPr>
            <p:ph type="body" idx="13"/>
          </p:nvPr>
        </p:nvSpPr>
        <p:spPr>
          <a:prstGeom prst="rect">
            <a:avLst/>
          </a:prstGeom>
        </p:spPr>
        <p:txBody>
          <a:bodyPr/>
          <a:lstStyle/>
          <a:p>
            <a:pPr/>
            <a:r>
              <a:t>Create a blog with jekyll</a:t>
            </a:r>
          </a:p>
        </p:txBody>
      </p:sp>
      <p:sp>
        <p:nvSpPr>
          <p:cNvPr id="496" name="ADDING CONTENT - about page"/>
          <p:cNvSpPr txBox="1"/>
          <p:nvPr>
            <p:ph type="title"/>
          </p:nvPr>
        </p:nvSpPr>
        <p:spPr>
          <a:prstGeom prst="rect">
            <a:avLst/>
          </a:prstGeom>
        </p:spPr>
        <p:txBody>
          <a:bodyPr/>
          <a:lstStyle>
            <a:lvl1pPr defTabSz="467359">
              <a:spcBef>
                <a:spcPts val="2200"/>
              </a:spcBef>
              <a:defRPr sz="4800"/>
            </a:lvl1pPr>
          </a:lstStyle>
          <a:p>
            <a:pPr/>
            <a:r>
              <a:t>ADDING CONTENT - about page</a:t>
            </a:r>
          </a:p>
        </p:txBody>
      </p:sp>
      <p:sp>
        <p:nvSpPr>
          <p:cNvPr id="497" name="Activity: Edit About page to better reflect YOU!…"/>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Edit About page to better reflect YOU! </a:t>
            </a:r>
          </a:p>
          <a:p>
            <a:pPr marL="660400" indent="-660400">
              <a:buClrTx/>
              <a:buSzPct val="100000"/>
              <a:buFontTx/>
              <a:buAutoNum type="arabicPeriod" startAt="1"/>
            </a:pPr>
            <a:r>
              <a:t>Edit </a:t>
            </a:r>
            <a:r>
              <a:rPr b="1">
                <a:latin typeface="Avenir Next"/>
                <a:ea typeface="Avenir Next"/>
                <a:cs typeface="Avenir Next"/>
                <a:sym typeface="Avenir Next"/>
              </a:rPr>
              <a:t>About.md</a:t>
            </a:r>
          </a:p>
          <a:p>
            <a:pPr marL="660400" indent="-660400">
              <a:buClrTx/>
              <a:buSzPct val="100000"/>
              <a:buFontTx/>
              <a:buAutoNum type="arabicPeriod" startAt="1"/>
            </a:pPr>
            <a:r>
              <a:t>Save file</a:t>
            </a:r>
          </a:p>
          <a:p>
            <a:pPr marL="660400" indent="-660400">
              <a:buClrTx/>
              <a:buSzPct val="100000"/>
              <a:buFontTx/>
              <a:buAutoNum type="arabicPeriod" startAt="1"/>
            </a:pPr>
            <a:r>
              <a:t>Refresh browser and see your new about page by clicking on the “About” link in the nav!</a:t>
            </a:r>
          </a:p>
        </p:txBody>
      </p:sp>
      <p:sp>
        <p:nvSpPr>
          <p:cNvPr id="498"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02" name="Create a blog with jekyll"/>
          <p:cNvSpPr txBox="1"/>
          <p:nvPr>
            <p:ph type="body" idx="13"/>
          </p:nvPr>
        </p:nvSpPr>
        <p:spPr>
          <a:prstGeom prst="rect">
            <a:avLst/>
          </a:prstGeom>
        </p:spPr>
        <p:txBody>
          <a:bodyPr/>
          <a:lstStyle/>
          <a:p>
            <a:pPr/>
            <a:r>
              <a:t>Create a blog with jekyll</a:t>
            </a:r>
          </a:p>
        </p:txBody>
      </p:sp>
      <p:sp>
        <p:nvSpPr>
          <p:cNvPr id="503" name="ADDING CONTENT - images"/>
          <p:cNvSpPr txBox="1"/>
          <p:nvPr>
            <p:ph type="title"/>
          </p:nvPr>
        </p:nvSpPr>
        <p:spPr>
          <a:prstGeom prst="rect">
            <a:avLst/>
          </a:prstGeom>
        </p:spPr>
        <p:txBody>
          <a:bodyPr/>
          <a:lstStyle>
            <a:lvl1pPr defTabSz="467359">
              <a:spcBef>
                <a:spcPts val="2200"/>
              </a:spcBef>
              <a:defRPr sz="4800"/>
            </a:lvl1pPr>
          </a:lstStyle>
          <a:p>
            <a:pPr/>
            <a:r>
              <a:t>ADDING CONTENT - images</a:t>
            </a:r>
          </a:p>
        </p:txBody>
      </p:sp>
      <p:sp>
        <p:nvSpPr>
          <p:cNvPr id="504" name="Currently our about.md file is using our author photos which are defined in config.yml."/>
          <p:cNvSpPr txBox="1"/>
          <p:nvPr>
            <p:ph type="body" idx="1"/>
          </p:nvPr>
        </p:nvSpPr>
        <p:spPr>
          <a:xfrm>
            <a:off x="406400" y="2791177"/>
            <a:ext cx="12192000" cy="6108701"/>
          </a:xfrm>
          <a:prstGeom prst="rect">
            <a:avLst/>
          </a:prstGeom>
        </p:spPr>
        <p:txBody>
          <a:bodyPr/>
          <a:lstStyle/>
          <a:p>
            <a:pPr>
              <a:buChar char="‣"/>
            </a:pPr>
            <a:r>
              <a:t>Currently our </a:t>
            </a:r>
            <a:r>
              <a:rPr b="1">
                <a:latin typeface="Avenir Next"/>
                <a:ea typeface="Avenir Next"/>
                <a:cs typeface="Avenir Next"/>
                <a:sym typeface="Avenir Next"/>
              </a:rPr>
              <a:t>about.md</a:t>
            </a:r>
            <a:r>
              <a:t> file is using our author photos which are defined in </a:t>
            </a:r>
            <a:r>
              <a:rPr b="1">
                <a:latin typeface="Avenir Next"/>
                <a:ea typeface="Avenir Next"/>
                <a:cs typeface="Avenir Next"/>
                <a:sym typeface="Avenir Next"/>
              </a:rPr>
              <a:t>config.yml</a:t>
            </a:r>
            <a:r>
              <a:t>.</a:t>
            </a:r>
          </a:p>
        </p:txBody>
      </p:sp>
      <p:sp>
        <p:nvSpPr>
          <p:cNvPr id="50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06" name="generic-about.png" descr="generic-about.png"/>
          <p:cNvPicPr>
            <a:picLocks noChangeAspect="1"/>
          </p:cNvPicPr>
          <p:nvPr/>
        </p:nvPicPr>
        <p:blipFill>
          <a:blip r:embed="rId3">
            <a:extLst/>
          </a:blip>
          <a:stretch>
            <a:fillRect/>
          </a:stretch>
        </p:blipFill>
        <p:spPr>
          <a:xfrm>
            <a:off x="13152707" y="1841592"/>
            <a:ext cx="11963401" cy="7048501"/>
          </a:xfrm>
          <a:prstGeom prst="rect">
            <a:avLst/>
          </a:prstGeom>
          <a:ln w="12700">
            <a:miter lim="400000"/>
          </a:ln>
        </p:spPr>
      </p:pic>
      <p:pic>
        <p:nvPicPr>
          <p:cNvPr id="507" name="Screen Shot 2018-04-07 at 5.31.33 PM.png" descr="Screen Shot 2018-04-07 at 5.31.33 PM.png"/>
          <p:cNvPicPr>
            <a:picLocks noChangeAspect="1"/>
          </p:cNvPicPr>
          <p:nvPr/>
        </p:nvPicPr>
        <p:blipFill>
          <a:blip r:embed="rId4">
            <a:extLst/>
          </a:blip>
          <a:stretch>
            <a:fillRect/>
          </a:stretch>
        </p:blipFill>
        <p:spPr>
          <a:xfrm>
            <a:off x="13197741" y="303342"/>
            <a:ext cx="9156701" cy="3581401"/>
          </a:xfrm>
          <a:prstGeom prst="rect">
            <a:avLst/>
          </a:prstGeom>
          <a:ln w="12700">
            <a:miter lim="400000"/>
          </a:ln>
        </p:spPr>
      </p:pic>
      <p:pic>
        <p:nvPicPr>
          <p:cNvPr id="508" name="Screen Shot 2018-04-07 at 5.32.03 PM.png" descr="Screen Shot 2018-04-07 at 5.32.03 PM.png"/>
          <p:cNvPicPr>
            <a:picLocks noChangeAspect="1"/>
          </p:cNvPicPr>
          <p:nvPr/>
        </p:nvPicPr>
        <p:blipFill>
          <a:blip r:embed="rId5">
            <a:extLst/>
          </a:blip>
          <a:stretch>
            <a:fillRect/>
          </a:stretch>
        </p:blipFill>
        <p:spPr>
          <a:xfrm>
            <a:off x="2686050" y="4970441"/>
            <a:ext cx="7632700" cy="2908301"/>
          </a:xfrm>
          <a:prstGeom prst="rect">
            <a:avLst/>
          </a:prstGeom>
          <a:ln w="12700">
            <a:miter lim="400000"/>
          </a:ln>
        </p:spPr>
      </p:pic>
      <p:sp>
        <p:nvSpPr>
          <p:cNvPr id="509" name="about.md referencing image set in config.yml"/>
          <p:cNvSpPr txBox="1"/>
          <p:nvPr/>
        </p:nvSpPr>
        <p:spPr>
          <a:xfrm>
            <a:off x="3922077" y="8032333"/>
            <a:ext cx="541782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stStyle>
          <a:p>
            <a:pPr/>
            <a:r>
              <a:t>about.md referencing image set in config.yml</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13" name="Create a blog with jekyll"/>
          <p:cNvSpPr txBox="1"/>
          <p:nvPr>
            <p:ph type="body" idx="13"/>
          </p:nvPr>
        </p:nvSpPr>
        <p:spPr>
          <a:prstGeom prst="rect">
            <a:avLst/>
          </a:prstGeom>
        </p:spPr>
        <p:txBody>
          <a:bodyPr/>
          <a:lstStyle/>
          <a:p>
            <a:pPr/>
            <a:r>
              <a:t>Create a blog with jekyll</a:t>
            </a:r>
          </a:p>
        </p:txBody>
      </p:sp>
      <p:sp>
        <p:nvSpPr>
          <p:cNvPr id="514" name="ADDING CONTENT - images"/>
          <p:cNvSpPr txBox="1"/>
          <p:nvPr>
            <p:ph type="title"/>
          </p:nvPr>
        </p:nvSpPr>
        <p:spPr>
          <a:prstGeom prst="rect">
            <a:avLst/>
          </a:prstGeom>
        </p:spPr>
        <p:txBody>
          <a:bodyPr/>
          <a:lstStyle>
            <a:lvl1pPr defTabSz="467359">
              <a:spcBef>
                <a:spcPts val="2200"/>
              </a:spcBef>
              <a:defRPr sz="4800"/>
            </a:lvl1pPr>
          </a:lstStyle>
          <a:p>
            <a:pPr/>
            <a:r>
              <a:t>ADDING CONTENT - images</a:t>
            </a:r>
          </a:p>
        </p:txBody>
      </p:sp>
      <p:sp>
        <p:nvSpPr>
          <p:cNvPr id="515" name="Update author photo by uploading an image of yourself  or your favorite animal/character to the uploads folder.…"/>
          <p:cNvSpPr txBox="1"/>
          <p:nvPr>
            <p:ph type="body" idx="1"/>
          </p:nvPr>
        </p:nvSpPr>
        <p:spPr>
          <a:xfrm>
            <a:off x="406400" y="2791177"/>
            <a:ext cx="12192000" cy="6108701"/>
          </a:xfrm>
          <a:prstGeom prst="rect">
            <a:avLst/>
          </a:prstGeom>
        </p:spPr>
        <p:txBody>
          <a:bodyPr/>
          <a:lstStyle/>
          <a:p>
            <a:pPr>
              <a:buChar char="‣"/>
            </a:pPr>
            <a:r>
              <a:t>Update author photo by uploading an image of yourself  or your favorite animal/character to the </a:t>
            </a:r>
            <a:r>
              <a:rPr b="1">
                <a:latin typeface="Avenir Next"/>
                <a:ea typeface="Avenir Next"/>
                <a:cs typeface="Avenir Next"/>
                <a:sym typeface="Avenir Next"/>
              </a:rPr>
              <a:t>uploads</a:t>
            </a:r>
            <a:r>
              <a:t> folder.</a:t>
            </a:r>
          </a:p>
          <a:p>
            <a:pPr marL="660400" indent="-660400">
              <a:buClrTx/>
              <a:buSzPct val="100000"/>
              <a:buFontTx/>
              <a:buAutoNum type="arabicPeriod" startAt="1"/>
            </a:pPr>
            <a:r>
              <a:t>In config file change line 38 and 39 to the name of your file:  </a:t>
            </a:r>
          </a:p>
          <a:p>
            <a:pPr marL="0" indent="0" algn="ctr">
              <a:buClrTx/>
              <a:buSzTx/>
              <a:buFontTx/>
              <a:buNone/>
            </a:pPr>
            <a:r>
              <a:t>38  photo                     : “uploads/me2.png”</a:t>
            </a:r>
          </a:p>
          <a:p>
            <a:pPr marL="0" indent="0">
              <a:buClrTx/>
              <a:buSzTx/>
              <a:buFontTx/>
              <a:buNone/>
            </a:pPr>
            <a:r>
              <a:t>2. Reset Server</a:t>
            </a:r>
          </a:p>
        </p:txBody>
      </p:sp>
      <p:sp>
        <p:nvSpPr>
          <p:cNvPr id="51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7" name="Screen Shot 2018-04-07 at 5.38.53 PM.png" descr="Screen Shot 2018-04-07 at 5.38.53 PM.png"/>
          <p:cNvPicPr>
            <a:picLocks noChangeAspect="1"/>
          </p:cNvPicPr>
          <p:nvPr/>
        </p:nvPicPr>
        <p:blipFill>
          <a:blip r:embed="rId3">
            <a:extLst/>
          </a:blip>
          <a:stretch>
            <a:fillRect/>
          </a:stretch>
        </p:blipFill>
        <p:spPr>
          <a:xfrm>
            <a:off x="13220803" y="1371600"/>
            <a:ext cx="12306301" cy="701040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21" name="cREATE A BLOG WITH JEKYLL"/>
          <p:cNvSpPr txBox="1"/>
          <p:nvPr>
            <p:ph type="body" idx="13"/>
          </p:nvPr>
        </p:nvSpPr>
        <p:spPr>
          <a:prstGeom prst="rect">
            <a:avLst/>
          </a:prstGeom>
        </p:spPr>
        <p:txBody>
          <a:bodyPr/>
          <a:lstStyle/>
          <a:p>
            <a:pPr/>
            <a:r>
              <a:t>cREATE A BLOG WITH JEKYLL</a:t>
            </a:r>
          </a:p>
        </p:txBody>
      </p:sp>
      <p:sp>
        <p:nvSpPr>
          <p:cNvPr id="522" name="ADDING PARTIAL - IMAGES"/>
          <p:cNvSpPr txBox="1"/>
          <p:nvPr>
            <p:ph type="title"/>
          </p:nvPr>
        </p:nvSpPr>
        <p:spPr>
          <a:prstGeom prst="rect">
            <a:avLst/>
          </a:prstGeom>
        </p:spPr>
        <p:txBody>
          <a:bodyPr/>
          <a:lstStyle>
            <a:lvl1pPr defTabSz="467359">
              <a:spcBef>
                <a:spcPts val="2200"/>
              </a:spcBef>
              <a:defRPr sz="4800"/>
            </a:lvl1pPr>
          </a:lstStyle>
          <a:p>
            <a:pPr/>
            <a:r>
              <a:t>ADDING PARTIAL - IMAGES</a:t>
            </a:r>
          </a:p>
        </p:txBody>
      </p:sp>
      <p:sp>
        <p:nvSpPr>
          <p:cNvPr id="523" name="Pictures are important when blogging. You should never use photos you do not have the rights to use."/>
          <p:cNvSpPr txBox="1"/>
          <p:nvPr>
            <p:ph type="body" idx="1"/>
          </p:nvPr>
        </p:nvSpPr>
        <p:spPr>
          <a:prstGeom prst="rect">
            <a:avLst/>
          </a:prstGeom>
        </p:spPr>
        <p:txBody>
          <a:bodyPr numCol="2" spcCol="609600"/>
          <a:lstStyle/>
          <a:p>
            <a:pPr marL="0" indent="0">
              <a:buClrTx/>
              <a:buSzTx/>
              <a:buFontTx/>
              <a:buNone/>
              <a:defRPr>
                <a:latin typeface="Avenir Next"/>
                <a:ea typeface="Avenir Next"/>
                <a:cs typeface="Avenir Next"/>
                <a:sym typeface="Avenir Next"/>
              </a:defRPr>
            </a:pPr>
            <a:r>
              <a:t>Pictures are important when blogging. You should </a:t>
            </a:r>
            <a:r>
              <a:rPr b="1"/>
              <a:t>never</a:t>
            </a:r>
            <a:r>
              <a:t> use photos you do not have the rights to use.</a:t>
            </a:r>
          </a:p>
        </p:txBody>
      </p:sp>
      <p:pic>
        <p:nvPicPr>
          <p:cNvPr id="524" name="coding-computer-data-577585.jpg" descr="coding-computer-data-577585.jpg"/>
          <p:cNvPicPr>
            <a:picLocks noChangeAspect="1"/>
          </p:cNvPicPr>
          <p:nvPr/>
        </p:nvPicPr>
        <p:blipFill>
          <a:blip r:embed="rId3">
            <a:extLst/>
          </a:blip>
          <a:stretch>
            <a:fillRect/>
          </a:stretch>
        </p:blipFill>
        <p:spPr>
          <a:xfrm>
            <a:off x="6439781" y="2847021"/>
            <a:ext cx="6041078" cy="452945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93" name="2) STATIC VS DYNAMIC SITES"/>
          <p:cNvSpPr txBox="1"/>
          <p:nvPr>
            <p:ph type="body" idx="13"/>
          </p:nvPr>
        </p:nvSpPr>
        <p:spPr>
          <a:prstGeom prst="rect">
            <a:avLst/>
          </a:prstGeom>
        </p:spPr>
        <p:txBody>
          <a:bodyPr/>
          <a:lstStyle/>
          <a:p>
            <a:pPr/>
            <a:r>
              <a:t>2) STATIC VS DYNAMIC SITES</a:t>
            </a:r>
          </a:p>
        </p:txBody>
      </p:sp>
      <p:sp>
        <p:nvSpPr>
          <p:cNvPr id="194" name="Static vs dynamic websites"/>
          <p:cNvSpPr txBox="1"/>
          <p:nvPr>
            <p:ph type="title"/>
          </p:nvPr>
        </p:nvSpPr>
        <p:spPr>
          <a:prstGeom prst="rect">
            <a:avLst/>
          </a:prstGeom>
        </p:spPr>
        <p:txBody>
          <a:bodyPr/>
          <a:lstStyle>
            <a:lvl1pPr defTabSz="467359">
              <a:spcBef>
                <a:spcPts val="2200"/>
              </a:spcBef>
              <a:defRPr sz="4800"/>
            </a:lvl1pPr>
          </a:lstStyle>
          <a:p>
            <a:pPr/>
            <a:r>
              <a:t>Static vs dynamic websites</a:t>
            </a:r>
          </a:p>
        </p:txBody>
      </p:sp>
      <p:sp>
        <p:nvSpPr>
          <p:cNvPr id="195"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6" name="staticvsdynamic.png" descr="staticvsdynamic.png"/>
          <p:cNvPicPr>
            <a:picLocks noChangeAspect="1"/>
          </p:cNvPicPr>
          <p:nvPr/>
        </p:nvPicPr>
        <p:blipFill>
          <a:blip r:embed="rId3">
            <a:extLst/>
          </a:blip>
          <a:stretch>
            <a:fillRect/>
          </a:stretch>
        </p:blipFill>
        <p:spPr>
          <a:xfrm>
            <a:off x="1479550" y="2638777"/>
            <a:ext cx="10045700" cy="6235701"/>
          </a:xfrm>
          <a:prstGeom prst="rect">
            <a:avLst/>
          </a:prstGeom>
          <a:ln w="12700">
            <a:miter lim="400000"/>
          </a:ln>
        </p:spPr>
      </p:pic>
      <p:sp>
        <p:nvSpPr>
          <p:cNvPr id="197" name="Image Source: GitLab"/>
          <p:cNvSpPr txBox="1"/>
          <p:nvPr/>
        </p:nvSpPr>
        <p:spPr>
          <a:xfrm>
            <a:off x="10367771" y="0"/>
            <a:ext cx="263702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Image Source: </a:t>
            </a:r>
            <a:r>
              <a:rPr u="sng">
                <a:solidFill>
                  <a:schemeClr val="accent1"/>
                </a:solidFill>
                <a:hlinkClick r:id="rId4" invalidUrl="" action="" tgtFrame="" tooltip="" history="1" highlightClick="0" endSnd="0"/>
              </a:rPr>
              <a:t>GitLab</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28" name="cREATE A BLOG WITH JEKYLL"/>
          <p:cNvSpPr txBox="1"/>
          <p:nvPr>
            <p:ph type="body" idx="13"/>
          </p:nvPr>
        </p:nvSpPr>
        <p:spPr>
          <a:prstGeom prst="rect">
            <a:avLst/>
          </a:prstGeom>
        </p:spPr>
        <p:txBody>
          <a:bodyPr/>
          <a:lstStyle/>
          <a:p>
            <a:pPr/>
            <a:r>
              <a:t>cREATE A BLOG WITH JEKYLL</a:t>
            </a:r>
          </a:p>
        </p:txBody>
      </p:sp>
      <p:sp>
        <p:nvSpPr>
          <p:cNvPr id="529" name="ADDING PARTIAL - IMAGES"/>
          <p:cNvSpPr txBox="1"/>
          <p:nvPr>
            <p:ph type="title"/>
          </p:nvPr>
        </p:nvSpPr>
        <p:spPr>
          <a:prstGeom prst="rect">
            <a:avLst/>
          </a:prstGeom>
        </p:spPr>
        <p:txBody>
          <a:bodyPr/>
          <a:lstStyle>
            <a:lvl1pPr defTabSz="467359">
              <a:spcBef>
                <a:spcPts val="2200"/>
              </a:spcBef>
              <a:defRPr sz="4800"/>
            </a:lvl1pPr>
          </a:lstStyle>
          <a:p>
            <a:pPr/>
            <a:r>
              <a:t>ADDING PARTIAL - IMAGES</a:t>
            </a:r>
          </a:p>
        </p:txBody>
      </p:sp>
      <p:sp>
        <p:nvSpPr>
          <p:cNvPr id="530" name="Below are stock photos that are free for re-use:…"/>
          <p:cNvSpPr txBox="1"/>
          <p:nvPr>
            <p:ph type="body" idx="1"/>
          </p:nvPr>
        </p:nvSpPr>
        <p:spPr>
          <a:prstGeom prst="rect">
            <a:avLst/>
          </a:prstGeom>
        </p:spPr>
        <p:txBody>
          <a:bodyPr/>
          <a:lstStyle/>
          <a:p>
            <a:pPr marL="0" indent="0">
              <a:buClrTx/>
              <a:buSzTx/>
              <a:buFontTx/>
              <a:buNone/>
              <a:defRPr>
                <a:latin typeface="Avenir Next"/>
                <a:ea typeface="Avenir Next"/>
                <a:cs typeface="Avenir Next"/>
                <a:sym typeface="Avenir Next"/>
              </a:defRPr>
            </a:pPr>
            <a:r>
              <a:t>Below are stock photos that are free for re-use:</a:t>
            </a:r>
          </a:p>
          <a:p>
            <a:pPr marL="849779" indent="-849779">
              <a:buChar char="‣"/>
              <a:defRPr>
                <a:latin typeface="Avenir Next"/>
                <a:ea typeface="Avenir Next"/>
                <a:cs typeface="Avenir Next"/>
                <a:sym typeface="Avenir Next"/>
              </a:defRPr>
            </a:pPr>
            <a:r>
              <a:rPr u="sng">
                <a:solidFill>
                  <a:schemeClr val="accent1"/>
                </a:solidFill>
                <a:hlinkClick r:id="rId2" invalidUrl="" action="" tgtFrame="" tooltip="" history="1" highlightClick="0" endSnd="0"/>
              </a:rPr>
              <a:t>https://www.flickr.com/photos/wocintechchat/</a:t>
            </a:r>
            <a:r>
              <a:rPr>
                <a:solidFill>
                  <a:srgbClr val="000000"/>
                </a:solidFill>
              </a:rPr>
              <a:t> (require attribution to #WOCinTech)</a:t>
            </a:r>
            <a:endParaRPr>
              <a:solidFill>
                <a:srgbClr val="000000"/>
              </a:solidFill>
            </a:endParaRPr>
          </a:p>
          <a:p>
            <a:pPr marL="849779" indent="-849779">
              <a:buChar char="‣"/>
              <a:defRPr>
                <a:latin typeface="Avenir Next"/>
                <a:ea typeface="Avenir Next"/>
                <a:cs typeface="Avenir Next"/>
                <a:sym typeface="Avenir Next"/>
              </a:defRPr>
            </a:pPr>
            <a:r>
              <a:rPr u="sng">
                <a:solidFill>
                  <a:schemeClr val="accent1"/>
                </a:solidFill>
                <a:hlinkClick r:id="rId3" invalidUrl="" action="" tgtFrame="" tooltip="" history="1" highlightClick="0" endSnd="0"/>
              </a:rPr>
              <a:t>https://unsplash.com/</a:t>
            </a:r>
          </a:p>
          <a:p>
            <a:pPr marL="849779" indent="-849779">
              <a:buChar char="‣"/>
              <a:defRPr>
                <a:latin typeface="Avenir Next"/>
                <a:ea typeface="Avenir Next"/>
                <a:cs typeface="Avenir Next"/>
                <a:sym typeface="Avenir Next"/>
              </a:defRPr>
            </a:pPr>
            <a:r>
              <a:rPr u="sng">
                <a:solidFill>
                  <a:schemeClr val="accent1"/>
                </a:solidFill>
                <a:hlinkClick r:id="rId4" invalidUrl="" action="" tgtFrame="" tooltip="" history="1" highlightClick="0" endSnd="0"/>
              </a:rPr>
              <a:t>https://www.pexels.com/</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32" name="Create a blog with jekyll"/>
          <p:cNvSpPr txBox="1"/>
          <p:nvPr>
            <p:ph type="body" idx="13"/>
          </p:nvPr>
        </p:nvSpPr>
        <p:spPr>
          <a:prstGeom prst="rect">
            <a:avLst/>
          </a:prstGeom>
        </p:spPr>
        <p:txBody>
          <a:bodyPr/>
          <a:lstStyle/>
          <a:p>
            <a:pPr/>
            <a:r>
              <a:t>Create a blog with jekyll</a:t>
            </a:r>
          </a:p>
        </p:txBody>
      </p:sp>
      <p:sp>
        <p:nvSpPr>
          <p:cNvPr id="533" name="ADDING CONTENT - images"/>
          <p:cNvSpPr txBox="1"/>
          <p:nvPr>
            <p:ph type="title"/>
          </p:nvPr>
        </p:nvSpPr>
        <p:spPr>
          <a:prstGeom prst="rect">
            <a:avLst/>
          </a:prstGeom>
        </p:spPr>
        <p:txBody>
          <a:bodyPr/>
          <a:lstStyle>
            <a:lvl1pPr defTabSz="467359">
              <a:spcBef>
                <a:spcPts val="2200"/>
              </a:spcBef>
              <a:defRPr sz="4800"/>
            </a:lvl1pPr>
          </a:lstStyle>
          <a:p>
            <a:pPr/>
            <a:r>
              <a:t>ADDING CONTENT - images</a:t>
            </a:r>
          </a:p>
        </p:txBody>
      </p:sp>
      <p:sp>
        <p:nvSpPr>
          <p:cNvPr id="534" name="Find an image!…"/>
          <p:cNvSpPr txBox="1"/>
          <p:nvPr>
            <p:ph type="body" idx="1"/>
          </p:nvPr>
        </p:nvSpPr>
        <p:spPr>
          <a:xfrm>
            <a:off x="406400" y="2791177"/>
            <a:ext cx="12192000" cy="6108701"/>
          </a:xfrm>
          <a:prstGeom prst="rect">
            <a:avLst/>
          </a:prstGeom>
        </p:spPr>
        <p:txBody>
          <a:bodyPr/>
          <a:lstStyle/>
          <a:p>
            <a:pPr marL="660400" indent="-660400">
              <a:buClrTx/>
              <a:buSzPct val="100000"/>
              <a:buFontTx/>
              <a:buAutoNum type="arabicPeriod" startAt="1"/>
            </a:pPr>
            <a:r>
              <a:t>Find an image!</a:t>
            </a:r>
          </a:p>
          <a:p>
            <a:pPr marL="660400" indent="-660400">
              <a:buClrTx/>
              <a:buSzPct val="100000"/>
              <a:buFontTx/>
              <a:buAutoNum type="arabicPeriod" startAt="1"/>
            </a:pPr>
            <a:r>
              <a:t>Add image to assets.</a:t>
            </a:r>
          </a:p>
          <a:p>
            <a:pPr marL="660400" indent="-660400">
              <a:buClrTx/>
              <a:buSzPct val="100000"/>
              <a:buFontTx/>
              <a:buAutoNum type="arabicPeriod" startAt="1"/>
            </a:pPr>
            <a:r>
              <a:t>In YAML post </a:t>
            </a:r>
            <a:r>
              <a:rPr b="1">
                <a:latin typeface="Avenir Next"/>
                <a:ea typeface="Avenir Next"/>
                <a:cs typeface="Avenir Next"/>
                <a:sym typeface="Avenir Next"/>
              </a:rPr>
              <a:t>hero:</a:t>
            </a:r>
            <a:r>
              <a:t> reference relative path “/assets/img/filename.jpg”</a:t>
            </a:r>
          </a:p>
        </p:txBody>
      </p:sp>
      <p:sp>
        <p:nvSpPr>
          <p:cNvPr id="53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39" name="cREATE A BLOG WITH JEKYLL"/>
          <p:cNvSpPr txBox="1"/>
          <p:nvPr>
            <p:ph type="body" idx="13"/>
          </p:nvPr>
        </p:nvSpPr>
        <p:spPr>
          <a:prstGeom prst="rect">
            <a:avLst/>
          </a:prstGeom>
        </p:spPr>
        <p:txBody>
          <a:bodyPr/>
          <a:lstStyle/>
          <a:p>
            <a:pPr/>
            <a:r>
              <a:t>cREATE A BLOG WITH JEKYLL</a:t>
            </a:r>
          </a:p>
        </p:txBody>
      </p:sp>
      <p:sp>
        <p:nvSpPr>
          <p:cNvPr id="540"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41" name="“Posts with share buttons make content 7 times more shareable than content without them”…"/>
          <p:cNvSpPr txBox="1"/>
          <p:nvPr>
            <p:ph type="body" idx="1"/>
          </p:nvPr>
        </p:nvSpPr>
        <p:spPr>
          <a:prstGeom prst="rect">
            <a:avLst/>
          </a:prstGeom>
        </p:spPr>
        <p:txBody>
          <a:bodyPr/>
          <a:lstStyle/>
          <a:p>
            <a:pPr marL="444500" indent="-444500">
              <a:defRPr sz="3600"/>
            </a:pPr>
            <a:r>
              <a:t>“Posts with share buttons make content</a:t>
            </a:r>
            <a:r>
              <a:rPr b="1">
                <a:solidFill>
                  <a:schemeClr val="accent1"/>
                </a:solidFill>
                <a:latin typeface="Avenir Next"/>
                <a:ea typeface="Avenir Next"/>
                <a:cs typeface="Avenir Next"/>
                <a:sym typeface="Avenir Next"/>
              </a:rPr>
              <a:t> 7 times more </a:t>
            </a:r>
            <a:r>
              <a:t>shareable than content without them”</a:t>
            </a:r>
          </a:p>
          <a:p>
            <a:pPr marL="444500" indent="-444500">
              <a:defRPr sz="3600"/>
            </a:pPr>
            <a:r>
              <a:t>Source: </a:t>
            </a:r>
            <a:r>
              <a:rPr u="sng">
                <a:solidFill>
                  <a:schemeClr val="accent1"/>
                </a:solidFill>
                <a:hlinkClick r:id="rId2" invalidUrl="" action="" tgtFrame="" tooltip="" history="1" highlightClick="0" endSnd="0"/>
              </a:rPr>
              <a:t>Salesforce </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43" name="Create a blog with jekyll"/>
          <p:cNvSpPr txBox="1"/>
          <p:nvPr>
            <p:ph type="body" idx="13"/>
          </p:nvPr>
        </p:nvSpPr>
        <p:spPr>
          <a:prstGeom prst="rect">
            <a:avLst/>
          </a:prstGeom>
        </p:spPr>
        <p:txBody>
          <a:bodyPr/>
          <a:lstStyle/>
          <a:p>
            <a:pPr/>
            <a:r>
              <a:t>Create a blog with jekyll</a:t>
            </a:r>
          </a:p>
        </p:txBody>
      </p:sp>
      <p:sp>
        <p:nvSpPr>
          <p:cNvPr id="544"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45" name="Partial layouts can be found in the /_includes folder of our project.…"/>
          <p:cNvSpPr txBox="1"/>
          <p:nvPr>
            <p:ph type="body" idx="1"/>
          </p:nvPr>
        </p:nvSpPr>
        <p:spPr>
          <a:xfrm>
            <a:off x="406400" y="2791177"/>
            <a:ext cx="12192000" cy="6108701"/>
          </a:xfrm>
          <a:prstGeom prst="rect">
            <a:avLst/>
          </a:prstGeom>
        </p:spPr>
        <p:txBody>
          <a:bodyPr/>
          <a:lstStyle/>
          <a:p>
            <a:pPr>
              <a:buChar char="‣"/>
            </a:pPr>
            <a:r>
              <a:t>Partial layouts can be found in the </a:t>
            </a:r>
            <a:r>
              <a:rPr b="1">
                <a:latin typeface="Avenir Next"/>
                <a:ea typeface="Avenir Next"/>
                <a:cs typeface="Avenir Next"/>
                <a:sym typeface="Avenir Next"/>
              </a:rPr>
              <a:t>/_includes </a:t>
            </a:r>
            <a:r>
              <a:t>folder of our project. </a:t>
            </a:r>
          </a:p>
          <a:p>
            <a:pPr>
              <a:buChar char="‣"/>
            </a:pPr>
            <a:r>
              <a:t>Partials = HTML templates with re-usable elements that are found on multiple pages such as as the header, footer, etc.</a:t>
            </a:r>
          </a:p>
          <a:p>
            <a:pPr>
              <a:buChar char="‣"/>
              <a:defRPr b="1">
                <a:solidFill>
                  <a:schemeClr val="accent1"/>
                </a:solidFill>
                <a:latin typeface="Avenir Next"/>
                <a:ea typeface="Avenir Next"/>
                <a:cs typeface="Avenir Next"/>
                <a:sym typeface="Avenir Next"/>
              </a:defRPr>
            </a:pPr>
            <a:r>
              <a:t>Activity: Add social icons to all of our posts.</a:t>
            </a:r>
          </a:p>
        </p:txBody>
      </p:sp>
      <p:sp>
        <p:nvSpPr>
          <p:cNvPr id="54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47" name="Screen Shot 2018-04-08 at 11.13.13 PM.png" descr="Screen Shot 2018-04-08 at 11.13.13 PM.png"/>
          <p:cNvPicPr>
            <a:picLocks noChangeAspect="1"/>
          </p:cNvPicPr>
          <p:nvPr/>
        </p:nvPicPr>
        <p:blipFill>
          <a:blip r:embed="rId3">
            <a:extLst/>
          </a:blip>
          <a:stretch>
            <a:fillRect/>
          </a:stretch>
        </p:blipFill>
        <p:spPr>
          <a:xfrm>
            <a:off x="3790950" y="6692531"/>
            <a:ext cx="5422900" cy="2044701"/>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51" name="Create a blog with jekyll"/>
          <p:cNvSpPr txBox="1"/>
          <p:nvPr>
            <p:ph type="body" idx="13"/>
          </p:nvPr>
        </p:nvSpPr>
        <p:spPr>
          <a:prstGeom prst="rect">
            <a:avLst/>
          </a:prstGeom>
        </p:spPr>
        <p:txBody>
          <a:bodyPr/>
          <a:lstStyle/>
          <a:p>
            <a:pPr/>
            <a:r>
              <a:t>Create a blog with jekyll</a:t>
            </a:r>
          </a:p>
        </p:txBody>
      </p:sp>
      <p:sp>
        <p:nvSpPr>
          <p:cNvPr id="552"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53" name="We will be using Font Awesome’s free social icons.…"/>
          <p:cNvSpPr txBox="1"/>
          <p:nvPr>
            <p:ph type="body" idx="1"/>
          </p:nvPr>
        </p:nvSpPr>
        <p:spPr>
          <a:xfrm>
            <a:off x="406400" y="2791177"/>
            <a:ext cx="12192000" cy="6108701"/>
          </a:xfrm>
          <a:prstGeom prst="rect">
            <a:avLst/>
          </a:prstGeom>
        </p:spPr>
        <p:txBody>
          <a:bodyPr/>
          <a:lstStyle/>
          <a:p>
            <a:pPr>
              <a:buChar char="‣"/>
            </a:pPr>
            <a:r>
              <a:t>We will be using</a:t>
            </a:r>
            <a:r>
              <a:rPr u="sng">
                <a:solidFill>
                  <a:schemeClr val="accent1"/>
                </a:solidFill>
                <a:hlinkClick r:id="rId3" invalidUrl="" action="" tgtFrame="" tooltip="" history="1" highlightClick="0" endSnd="0"/>
              </a:rPr>
              <a:t> Font Awesome</a:t>
            </a:r>
            <a:r>
              <a:t>’s free social icons.</a:t>
            </a:r>
          </a:p>
          <a:p>
            <a:pPr>
              <a:buChar char="‣"/>
            </a:pPr>
            <a:r>
              <a:t>FA is referenced in the head of our head.html:</a:t>
            </a:r>
          </a:p>
        </p:txBody>
      </p:sp>
      <p:sp>
        <p:nvSpPr>
          <p:cNvPr id="55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55" name="Screen Shot 2018-04-08 at 11.31.15 PM.png" descr="Screen Shot 2018-04-08 at 11.31.15 PM.png"/>
          <p:cNvPicPr>
            <a:picLocks noChangeAspect="1"/>
          </p:cNvPicPr>
          <p:nvPr/>
        </p:nvPicPr>
        <p:blipFill>
          <a:blip r:embed="rId4">
            <a:extLst/>
          </a:blip>
          <a:stretch>
            <a:fillRect/>
          </a:stretch>
        </p:blipFill>
        <p:spPr>
          <a:xfrm>
            <a:off x="3663748" y="5108389"/>
            <a:ext cx="6184907" cy="3440287"/>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59" name="Create a blog with jekyll"/>
          <p:cNvSpPr txBox="1"/>
          <p:nvPr>
            <p:ph type="body" idx="13"/>
          </p:nvPr>
        </p:nvSpPr>
        <p:spPr>
          <a:prstGeom prst="rect">
            <a:avLst/>
          </a:prstGeom>
        </p:spPr>
        <p:txBody>
          <a:bodyPr/>
          <a:lstStyle/>
          <a:p>
            <a:pPr/>
            <a:r>
              <a:t>Create a blog with jekyll</a:t>
            </a:r>
          </a:p>
        </p:txBody>
      </p:sp>
      <p:sp>
        <p:nvSpPr>
          <p:cNvPr id="560"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61" name="Create a file named share_icons.html in the post folder within the _includes folder.…"/>
          <p:cNvSpPr txBox="1"/>
          <p:nvPr>
            <p:ph type="body" idx="1"/>
          </p:nvPr>
        </p:nvSpPr>
        <p:spPr>
          <a:xfrm>
            <a:off x="406400" y="2791177"/>
            <a:ext cx="12192000" cy="6108701"/>
          </a:xfrm>
          <a:prstGeom prst="rect">
            <a:avLst/>
          </a:prstGeom>
        </p:spPr>
        <p:txBody>
          <a:bodyPr/>
          <a:lstStyle/>
          <a:p>
            <a:pPr marL="442468" indent="-442468" defTabSz="391414">
              <a:spcBef>
                <a:spcPts val="1800"/>
              </a:spcBef>
              <a:buClrTx/>
              <a:buSzPct val="100000"/>
              <a:buFontTx/>
              <a:buAutoNum type="arabicPeriod" startAt="1"/>
              <a:defRPr sz="2278"/>
            </a:pPr>
            <a:r>
              <a:t>Create a file named </a:t>
            </a:r>
            <a:r>
              <a:rPr b="1">
                <a:latin typeface="Avenir Next"/>
                <a:ea typeface="Avenir Next"/>
                <a:cs typeface="Avenir Next"/>
                <a:sym typeface="Avenir Next"/>
              </a:rPr>
              <a:t>share_icons.html</a:t>
            </a:r>
            <a:r>
              <a:t> in the post folder within the _includes folder.</a:t>
            </a:r>
          </a:p>
          <a:p>
            <a:pPr marL="442468" indent="-442468" defTabSz="391414">
              <a:spcBef>
                <a:spcPts val="1800"/>
              </a:spcBef>
              <a:buClrTx/>
              <a:buSzPct val="100000"/>
              <a:buFontTx/>
              <a:buAutoNum type="arabicPeriod" startAt="1"/>
              <a:defRPr sz="2278"/>
            </a:pPr>
            <a:r>
              <a:t>Add a link to the partial file we just created (code below)  in our post layout in</a:t>
            </a:r>
            <a:r>
              <a:rPr b="1">
                <a:latin typeface="Avenir Next"/>
                <a:ea typeface="Avenir Next"/>
                <a:cs typeface="Avenir Next"/>
                <a:sym typeface="Avenir Next"/>
              </a:rPr>
              <a:t> _layouts/post.html</a:t>
            </a:r>
            <a:endParaRPr b="1">
              <a:latin typeface="Avenir Next"/>
              <a:ea typeface="Avenir Next"/>
              <a:cs typeface="Avenir Next"/>
              <a:sym typeface="Avenir Next"/>
            </a:endParaRPr>
          </a:p>
          <a:p>
            <a:pPr marL="0" indent="0" defTabSz="306324">
              <a:spcBef>
                <a:spcPts val="0"/>
              </a:spcBef>
              <a:buClrTx/>
              <a:buSzTx/>
              <a:buFontTx/>
              <a:buNone/>
              <a:defRPr sz="1742">
                <a:solidFill>
                  <a:srgbClr val="333344"/>
                </a:solidFill>
                <a:latin typeface="Monaco"/>
                <a:ea typeface="Monaco"/>
                <a:cs typeface="Monaco"/>
                <a:sym typeface="Monaco"/>
              </a:defRPr>
            </a:pPr>
            <a:r>
              <a:t>---</a:t>
            </a:r>
          </a:p>
          <a:p>
            <a:pPr marL="0" indent="0" defTabSz="306324">
              <a:spcBef>
                <a:spcPts val="0"/>
              </a:spcBef>
              <a:buClrTx/>
              <a:buSzTx/>
              <a:buFontTx/>
              <a:buNone/>
              <a:defRPr sz="1742">
                <a:solidFill>
                  <a:srgbClr val="333344"/>
                </a:solidFill>
                <a:latin typeface="Monaco"/>
                <a:ea typeface="Monaco"/>
                <a:cs typeface="Monaco"/>
                <a:sym typeface="Monaco"/>
              </a:defRPr>
            </a:pPr>
            <a:r>
              <a:t>layout: default</a:t>
            </a:r>
          </a:p>
          <a:p>
            <a:pPr marL="0" indent="0" defTabSz="306324">
              <a:spcBef>
                <a:spcPts val="0"/>
              </a:spcBef>
              <a:buClrTx/>
              <a:buSzTx/>
              <a:buFontTx/>
              <a:buNone/>
              <a:defRPr sz="1742">
                <a:solidFill>
                  <a:srgbClr val="333344"/>
                </a:solidFill>
                <a:latin typeface="Monaco"/>
                <a:ea typeface="Monaco"/>
                <a:cs typeface="Monaco"/>
                <a:sym typeface="Monaco"/>
              </a:defRPr>
            </a:pPr>
            <a:r>
              <a:t>---</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3B5BB5"/>
                </a:solidFill>
              </a:rPr>
              <a:t>include</a:t>
            </a:r>
            <a:r>
              <a:t> post.html post=page %}</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8C868F"/>
                </a:solidFill>
                <a:latin typeface="Monaco"/>
                <a:ea typeface="Monaco"/>
                <a:cs typeface="Monaco"/>
                <a:sym typeface="Monaco"/>
              </a:defRPr>
            </a:pPr>
            <a:r>
              <a:t>&lt;!-- The following line links to the partial we created for our social-share-icons --&gt;</a:t>
            </a:r>
            <a:endParaRPr>
              <a:solidFill>
                <a:srgbClr val="333344"/>
              </a:solidFill>
            </a:endParaR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3B5BB5"/>
                </a:solidFill>
              </a:rPr>
              <a:t>include</a:t>
            </a:r>
            <a:r>
              <a:t> post/share_icons.html %}</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FF7800"/>
                </a:solidFill>
              </a:rPr>
              <a:t>if</a:t>
            </a:r>
            <a:r>
              <a:t> site.author.disqus %}</a:t>
            </a:r>
          </a:p>
          <a:p>
            <a:pPr marL="0" indent="0" defTabSz="306324">
              <a:spcBef>
                <a:spcPts val="0"/>
              </a:spcBef>
              <a:buClrTx/>
              <a:buSzTx/>
              <a:buFontTx/>
              <a:buNone/>
              <a:defRPr sz="1742">
                <a:solidFill>
                  <a:srgbClr val="333344"/>
                </a:solidFill>
                <a:latin typeface="Monaco"/>
                <a:ea typeface="Monaco"/>
                <a:cs typeface="Monaco"/>
                <a:sym typeface="Monaco"/>
              </a:defRPr>
            </a:pPr>
            <a:r>
              <a:t>    {% </a:t>
            </a:r>
            <a:r>
              <a:rPr>
                <a:solidFill>
                  <a:srgbClr val="3B5BB5"/>
                </a:solidFill>
              </a:rPr>
              <a:t>include</a:t>
            </a:r>
            <a:r>
              <a:t> externals/disqus.html %}</a:t>
            </a:r>
          </a:p>
          <a:p>
            <a:pPr marL="0" indent="0" defTabSz="306324">
              <a:spcBef>
                <a:spcPts val="0"/>
              </a:spcBef>
              <a:buClrTx/>
              <a:buSzTx/>
              <a:buFontTx/>
              <a:buNone/>
              <a:defRPr sz="1742">
                <a:solidFill>
                  <a:srgbClr val="333344"/>
                </a:solidFill>
                <a:latin typeface="Monaco"/>
                <a:ea typeface="Monaco"/>
                <a:cs typeface="Monaco"/>
                <a:sym typeface="Monaco"/>
              </a:defRPr>
            </a:pPr>
            <a:r>
              <a:t>{% endif %}</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3B5BB5"/>
                </a:solidFill>
              </a:rPr>
              <a:t>include</a:t>
            </a:r>
            <a:r>
              <a:t> post/related.html %}</a:t>
            </a:r>
          </a:p>
        </p:txBody>
      </p:sp>
      <p:sp>
        <p:nvSpPr>
          <p:cNvPr id="56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63" name="Screen Shot 2018-04-08 at 11.17.15 PM.png" descr="Screen Shot 2018-04-08 at 11.17.15 PM.png"/>
          <p:cNvPicPr>
            <a:picLocks noChangeAspect="1"/>
          </p:cNvPicPr>
          <p:nvPr/>
        </p:nvPicPr>
        <p:blipFill>
          <a:blip r:embed="rId3">
            <a:extLst/>
          </a:blip>
          <a:stretch>
            <a:fillRect/>
          </a:stretch>
        </p:blipFill>
        <p:spPr>
          <a:xfrm>
            <a:off x="8561537" y="4524617"/>
            <a:ext cx="3822701" cy="1358901"/>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67" name="Create a blog with jekyll"/>
          <p:cNvSpPr txBox="1"/>
          <p:nvPr>
            <p:ph type="body" idx="13"/>
          </p:nvPr>
        </p:nvSpPr>
        <p:spPr>
          <a:prstGeom prst="rect">
            <a:avLst/>
          </a:prstGeom>
        </p:spPr>
        <p:txBody>
          <a:bodyPr/>
          <a:lstStyle/>
          <a:p>
            <a:pPr/>
            <a:r>
              <a:t>Create a blog with jekyll</a:t>
            </a:r>
          </a:p>
        </p:txBody>
      </p:sp>
      <p:sp>
        <p:nvSpPr>
          <p:cNvPr id="568"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69" name="Add HTML for social icons to share_icons.html…"/>
          <p:cNvSpPr txBox="1"/>
          <p:nvPr>
            <p:ph type="body" idx="1"/>
          </p:nvPr>
        </p:nvSpPr>
        <p:spPr>
          <a:xfrm>
            <a:off x="406400" y="2908300"/>
            <a:ext cx="12192000" cy="6108700"/>
          </a:xfrm>
          <a:prstGeom prst="rect">
            <a:avLst/>
          </a:prstGeom>
        </p:spPr>
        <p:txBody>
          <a:bodyPr/>
          <a:lstStyle/>
          <a:p>
            <a:pPr marL="426719" indent="-426719" defTabSz="560831">
              <a:spcBef>
                <a:spcPts val="2600"/>
              </a:spcBef>
              <a:buChar char="‣"/>
              <a:defRPr sz="3264"/>
            </a:pPr>
            <a:r>
              <a:t>Add HTML for social icons to </a:t>
            </a:r>
            <a:r>
              <a:rPr b="1">
                <a:latin typeface="Avenir Next"/>
                <a:ea typeface="Avenir Next"/>
                <a:cs typeface="Avenir Next"/>
                <a:sym typeface="Avenir Next"/>
              </a:rPr>
              <a:t>share_icons.html</a:t>
            </a:r>
          </a:p>
          <a:p>
            <a:pPr marL="0" indent="0" defTabSz="438911">
              <a:spcBef>
                <a:spcPts val="0"/>
              </a:spcBef>
              <a:buClrTx/>
              <a:buSzTx/>
              <a:buFontTx/>
              <a:buNone/>
              <a:defRPr sz="1440">
                <a:solidFill>
                  <a:srgbClr val="409B1C"/>
                </a:solidFill>
                <a:latin typeface="Monaco"/>
                <a:ea typeface="Monaco"/>
                <a:cs typeface="Monaco"/>
                <a:sym typeface="Monaco"/>
              </a:defRPr>
            </a:pPr>
            <a:r>
              <a:rPr>
                <a:solidFill>
                  <a:srgbClr val="3A4A64"/>
                </a:solidFill>
              </a:rPr>
              <a:t>&lt;div class=</a:t>
            </a:r>
            <a:r>
              <a:t>"share-page"</a:t>
            </a:r>
            <a:r>
              <a:rPr>
                <a:solidFill>
                  <a:srgbClr val="3A4A64"/>
                </a:solidFill>
              </a:rPr>
              <a:t>&gt;</a:t>
            </a:r>
            <a:endParaRPr>
              <a:solidFill>
                <a:srgbClr val="333344"/>
              </a:solidFill>
            </a:endParaRPr>
          </a:p>
          <a:p>
            <a:pPr marL="0" indent="0" defTabSz="438911">
              <a:spcBef>
                <a:spcPts val="0"/>
              </a:spcBef>
              <a:buClrTx/>
              <a:buSzTx/>
              <a:buFontTx/>
              <a:buNone/>
              <a:defRPr sz="1440">
                <a:solidFill>
                  <a:srgbClr val="333344"/>
                </a:solidFill>
                <a:latin typeface="Monaco"/>
                <a:ea typeface="Monaco"/>
                <a:cs typeface="Monaco"/>
                <a:sym typeface="Monaco"/>
              </a:defRPr>
            </a:pPr>
            <a:r>
              <a:rPr>
                <a:solidFill>
                  <a:srgbClr val="3A4A64"/>
                </a:solidFill>
              </a:rPr>
              <a:t>&lt;h3&gt;</a:t>
            </a:r>
            <a:r>
              <a:t>Share "{{ page.title }}":</a:t>
            </a:r>
            <a:r>
              <a:rPr>
                <a:solidFill>
                  <a:srgbClr val="3A4A64"/>
                </a:solidFill>
              </a:rPr>
              <a:t>&lt;/h3&gt;</a:t>
            </a:r>
          </a:p>
          <a:p>
            <a:pPr marL="0" indent="0" defTabSz="438911">
              <a:spcBef>
                <a:spcPts val="0"/>
              </a:spcBef>
              <a:buClrTx/>
              <a:buSzTx/>
              <a:buFontTx/>
              <a:buNone/>
              <a:defRPr sz="1440">
                <a:solidFill>
                  <a:srgbClr val="333344"/>
                </a:solidFill>
                <a:latin typeface="Monaco"/>
                <a:ea typeface="Monaco"/>
                <a:cs typeface="Monaco"/>
                <a:sym typeface="Monaco"/>
              </a:defRPr>
            </a:pPr>
          </a:p>
          <a:p>
            <a:pPr marL="0" indent="0" defTabSz="438911">
              <a:spcBef>
                <a:spcPts val="0"/>
              </a:spcBef>
              <a:buClrTx/>
              <a:buSzTx/>
              <a:buFontTx/>
              <a:buNone/>
              <a:defRPr sz="1440">
                <a:solidFill>
                  <a:srgbClr val="333344"/>
                </a:solidFill>
                <a:latin typeface="Monaco"/>
                <a:ea typeface="Monaco"/>
                <a:cs typeface="Monaco"/>
                <a:sym typeface="Monaco"/>
              </a:defRPr>
            </a:pPr>
          </a:p>
          <a:p>
            <a:pPr marL="0" indent="0" defTabSz="438911">
              <a:spcBef>
                <a:spcPts val="0"/>
              </a:spcBef>
              <a:buClrTx/>
              <a:buSzTx/>
              <a:buFontTx/>
              <a:buNone/>
              <a:defRPr sz="1440">
                <a:solidFill>
                  <a:srgbClr val="3A4A64"/>
                </a:solidFill>
                <a:latin typeface="Monaco"/>
                <a:ea typeface="Monaco"/>
                <a:cs typeface="Monaco"/>
                <a:sym typeface="Monaco"/>
              </a:defRPr>
            </a:pPr>
            <a:r>
              <a:t>&lt;ul class=</a:t>
            </a:r>
            <a:r>
              <a:rPr>
                <a:solidFill>
                  <a:srgbClr val="409B1C"/>
                </a:solidFill>
              </a:rPr>
              <a:t>"icons"</a:t>
            </a:r>
            <a:r>
              <a:t>&gt;</a:t>
            </a:r>
            <a:endParaRPr>
              <a:solidFill>
                <a:srgbClr val="333344"/>
              </a:solidFill>
            </a:endParaRPr>
          </a:p>
          <a:p>
            <a:pPr marL="0" indent="0" defTabSz="438911">
              <a:spcBef>
                <a:spcPts val="0"/>
              </a:spcBef>
              <a:buClrTx/>
              <a:buSzTx/>
              <a:buFontTx/>
              <a:buNone/>
              <a:defRPr sz="1440">
                <a:solidFill>
                  <a:srgbClr val="333344"/>
                </a:solidFill>
                <a:latin typeface="Monaco"/>
                <a:ea typeface="Monaco"/>
                <a:cs typeface="Monaco"/>
                <a:sym typeface="Monaco"/>
              </a:defRPr>
            </a:pPr>
          </a:p>
          <a:p>
            <a:pPr marL="0" indent="0" defTabSz="438911">
              <a:spcBef>
                <a:spcPts val="0"/>
              </a:spcBef>
              <a:buClrTx/>
              <a:buSzTx/>
              <a:buFontTx/>
              <a:buNone/>
              <a:defRPr sz="1440">
                <a:solidFill>
                  <a:srgbClr val="333344"/>
                </a:solidFill>
                <a:latin typeface="Monaco"/>
                <a:ea typeface="Monaco"/>
                <a:cs typeface="Monaco"/>
                <a:sym typeface="Monaco"/>
              </a:defRPr>
            </a:pPr>
          </a:p>
          <a:p>
            <a:pPr marL="0" indent="0" defTabSz="438911">
              <a:spcBef>
                <a:spcPts val="0"/>
              </a:spcBef>
              <a:buClrTx/>
              <a:buSzTx/>
              <a:buFontTx/>
              <a:buNone/>
              <a:defRPr sz="1440">
                <a:solidFill>
                  <a:srgbClr val="409B1C"/>
                </a:solidFill>
                <a:latin typeface="Monaco"/>
                <a:ea typeface="Monaco"/>
                <a:cs typeface="Monaco"/>
                <a:sym typeface="Monaco"/>
              </a:defRPr>
            </a:pPr>
            <a:r>
              <a:rPr>
                <a:solidFill>
                  <a:srgbClr val="333344"/>
                </a:solidFill>
              </a:rPr>
              <a:t> </a:t>
            </a:r>
            <a:r>
              <a:rPr>
                <a:solidFill>
                  <a:srgbClr val="3A4A64"/>
                </a:solidFill>
              </a:rPr>
              <a:t>&lt;li&gt;&lt;a href=</a:t>
            </a:r>
            <a:r>
              <a:t>"https://twitter.com/intent/tweet?text={{ page.title }}</a:t>
            </a:r>
            <a:r>
              <a:rPr>
                <a:solidFill>
                  <a:srgbClr val="F8F8F8"/>
                </a:solidFill>
              </a:rPr>
              <a:t>&amp;</a:t>
            </a:r>
            <a:r>
              <a:t>url={{ site.url }}{{ page.url }}</a:t>
            </a:r>
            <a:r>
              <a:rPr>
                <a:solidFill>
                  <a:srgbClr val="F8F8F8"/>
                </a:solidFill>
              </a:rPr>
              <a:t>&amp;</a:t>
            </a:r>
            <a:r>
              <a:t>via={{ site.author.twitter }}</a:t>
            </a:r>
            <a:r>
              <a:rPr>
                <a:solidFill>
                  <a:srgbClr val="F8F8F8"/>
                </a:solidFill>
              </a:rPr>
              <a:t>&amp;</a:t>
            </a:r>
            <a:r>
              <a:t>related={{ site.author.twitter }}"</a:t>
            </a:r>
            <a:r>
              <a:rPr>
                <a:solidFill>
                  <a:srgbClr val="3A4A64"/>
                </a:solidFill>
              </a:rPr>
              <a:t> rel=</a:t>
            </a:r>
            <a:r>
              <a:t>"nofollow"</a:t>
            </a:r>
            <a:r>
              <a:rPr>
                <a:solidFill>
                  <a:srgbClr val="3A4A64"/>
                </a:solidFill>
              </a:rPr>
              <a:t> target=</a:t>
            </a:r>
            <a:r>
              <a:t>"_blank"</a:t>
            </a:r>
            <a:r>
              <a:rPr>
                <a:solidFill>
                  <a:srgbClr val="3A4A64"/>
                </a:solidFill>
              </a:rPr>
              <a:t> title=</a:t>
            </a:r>
            <a:r>
              <a:t>"Share on Twitter"</a:t>
            </a:r>
            <a:r>
              <a:rPr>
                <a:solidFill>
                  <a:srgbClr val="3A4A64"/>
                </a:solidFill>
              </a:rPr>
              <a:t>&gt;&lt;i class=</a:t>
            </a:r>
            <a:r>
              <a:t>"fab fa-twitter"</a:t>
            </a:r>
            <a:r>
              <a:rPr>
                <a:solidFill>
                  <a:srgbClr val="3A4A64"/>
                </a:solidFill>
              </a:rPr>
              <a:t>&gt;&lt;/i&gt;&lt;/a&gt;&lt;/li&gt;</a:t>
            </a:r>
            <a:endParaRPr>
              <a:solidFill>
                <a:srgbClr val="333344"/>
              </a:solidFill>
            </a:endParaRPr>
          </a:p>
          <a:p>
            <a:pPr marL="0" indent="0" defTabSz="438911">
              <a:spcBef>
                <a:spcPts val="0"/>
              </a:spcBef>
              <a:buClrTx/>
              <a:buSzTx/>
              <a:buFontTx/>
              <a:buNone/>
              <a:defRPr sz="1440">
                <a:solidFill>
                  <a:srgbClr val="333344"/>
                </a:solidFill>
                <a:latin typeface="Monaco"/>
                <a:ea typeface="Monaco"/>
                <a:cs typeface="Monaco"/>
                <a:sym typeface="Monaco"/>
              </a:defRPr>
            </a:pPr>
          </a:p>
          <a:p>
            <a:pPr marL="0" indent="0" defTabSz="438911">
              <a:spcBef>
                <a:spcPts val="0"/>
              </a:spcBef>
              <a:buClrTx/>
              <a:buSzTx/>
              <a:buFontTx/>
              <a:buNone/>
              <a:defRPr sz="1440">
                <a:solidFill>
                  <a:srgbClr val="409B1C"/>
                </a:solidFill>
                <a:latin typeface="Monaco"/>
                <a:ea typeface="Monaco"/>
                <a:cs typeface="Monaco"/>
                <a:sym typeface="Monaco"/>
              </a:defRPr>
            </a:pPr>
            <a:r>
              <a:rPr>
                <a:solidFill>
                  <a:srgbClr val="333344"/>
                </a:solidFill>
              </a:rPr>
              <a:t> </a:t>
            </a:r>
            <a:r>
              <a:rPr>
                <a:solidFill>
                  <a:srgbClr val="3A4A64"/>
                </a:solidFill>
              </a:rPr>
              <a:t>&lt;li&gt;&lt;a href=</a:t>
            </a:r>
            <a:r>
              <a:t>"https://facebook.com/sharer.php?u={{ site.url }}{{ page.url }}"</a:t>
            </a:r>
            <a:r>
              <a:rPr>
                <a:solidFill>
                  <a:srgbClr val="3A4A64"/>
                </a:solidFill>
              </a:rPr>
              <a:t> rel=</a:t>
            </a:r>
            <a:r>
              <a:t>"nofollow"</a:t>
            </a:r>
            <a:r>
              <a:rPr>
                <a:solidFill>
                  <a:srgbClr val="3A4A64"/>
                </a:solidFill>
              </a:rPr>
              <a:t> target=</a:t>
            </a:r>
            <a:r>
              <a:t>"_blank"</a:t>
            </a:r>
            <a:r>
              <a:rPr>
                <a:solidFill>
                  <a:srgbClr val="3A4A64"/>
                </a:solidFill>
              </a:rPr>
              <a:t> title=</a:t>
            </a:r>
            <a:r>
              <a:t>"Share on Facebook"</a:t>
            </a:r>
            <a:r>
              <a:rPr>
                <a:solidFill>
                  <a:srgbClr val="3A4A64"/>
                </a:solidFill>
              </a:rPr>
              <a:t>&gt;&lt;i class=</a:t>
            </a:r>
            <a:r>
              <a:t>"fab fa-facebook-f"</a:t>
            </a:r>
            <a:r>
              <a:rPr>
                <a:solidFill>
                  <a:srgbClr val="3A4A64"/>
                </a:solidFill>
              </a:rPr>
              <a:t>&gt;</a:t>
            </a:r>
            <a:r>
              <a:rPr>
                <a:solidFill>
                  <a:srgbClr val="3B5BB5"/>
                </a:solidFill>
              </a:rPr>
              <a:t>&amp;nbsp;</a:t>
            </a:r>
            <a:r>
              <a:rPr>
                <a:solidFill>
                  <a:srgbClr val="3A4A64"/>
                </a:solidFill>
              </a:rPr>
              <a:t>&lt;/i&gt;&lt;/a&gt;&lt;/li&gt;</a:t>
            </a:r>
            <a:endParaRPr>
              <a:solidFill>
                <a:srgbClr val="333344"/>
              </a:solidFill>
            </a:endParaRPr>
          </a:p>
          <a:p>
            <a:pPr marL="0" indent="0" defTabSz="438911">
              <a:spcBef>
                <a:spcPts val="0"/>
              </a:spcBef>
              <a:buClrTx/>
              <a:buSzTx/>
              <a:buFontTx/>
              <a:buNone/>
              <a:defRPr sz="1440">
                <a:solidFill>
                  <a:srgbClr val="409B1C"/>
                </a:solidFill>
                <a:latin typeface="Monaco"/>
                <a:ea typeface="Monaco"/>
                <a:cs typeface="Monaco"/>
                <a:sym typeface="Monaco"/>
              </a:defRPr>
            </a:pPr>
            <a:r>
              <a:rPr>
                <a:solidFill>
                  <a:srgbClr val="333344"/>
                </a:solidFill>
              </a:rPr>
              <a:t> </a:t>
            </a:r>
            <a:r>
              <a:rPr>
                <a:solidFill>
                  <a:srgbClr val="3A4A64"/>
                </a:solidFill>
              </a:rPr>
              <a:t>&lt;li&gt;&lt;a href=</a:t>
            </a:r>
            <a:r>
              <a:t>"https://www.linkedin.com/shareArticle?mini=true</a:t>
            </a:r>
            <a:r>
              <a:rPr>
                <a:solidFill>
                  <a:srgbClr val="F8F8F8"/>
                </a:solidFill>
              </a:rPr>
              <a:t>&amp;</a:t>
            </a:r>
            <a:r>
              <a:t>url={{ site.url }}{{ site.baseurl }}{{ page.url }}</a:t>
            </a:r>
            <a:r>
              <a:rPr>
                <a:solidFill>
                  <a:srgbClr val="F8F8F8"/>
                </a:solidFill>
              </a:rPr>
              <a:t>&amp;</a:t>
            </a:r>
            <a:r>
              <a:t>title={{ page.title }}</a:t>
            </a:r>
            <a:r>
              <a:rPr>
                <a:solidFill>
                  <a:srgbClr val="F8F8F8"/>
                </a:solidFill>
              </a:rPr>
              <a:t>&amp;</a:t>
            </a:r>
            <a:r>
              <a:t>summary={{ page.description }}</a:t>
            </a:r>
            <a:r>
              <a:rPr>
                <a:solidFill>
                  <a:srgbClr val="F8F8F8"/>
                </a:solidFill>
              </a:rPr>
              <a:t>&amp;</a:t>
            </a:r>
            <a:r>
              <a:t>source={{ site.title }}"</a:t>
            </a:r>
            <a:endParaRPr>
              <a:solidFill>
                <a:srgbClr val="3A4A64"/>
              </a:solidFill>
            </a:endParaRPr>
          </a:p>
          <a:p>
            <a:pPr marL="0" indent="0" defTabSz="438911">
              <a:spcBef>
                <a:spcPts val="0"/>
              </a:spcBef>
              <a:buClrTx/>
              <a:buSzTx/>
              <a:buFontTx/>
              <a:buNone/>
              <a:defRPr sz="1440">
                <a:solidFill>
                  <a:srgbClr val="409B1C"/>
                </a:solidFill>
                <a:latin typeface="Monaco"/>
                <a:ea typeface="Monaco"/>
                <a:cs typeface="Monaco"/>
                <a:sym typeface="Monaco"/>
              </a:defRPr>
            </a:pPr>
            <a:r>
              <a:rPr>
                <a:solidFill>
                  <a:srgbClr val="3A4A64"/>
                </a:solidFill>
              </a:rPr>
              <a:t>onclick=</a:t>
            </a:r>
            <a:r>
              <a:t>"window.open(this.href, ‘pop-up’, ‘left=20,top=20,width=500,height=500,toolbar=1,resizable=0’); return false;"</a:t>
            </a:r>
            <a:endParaRPr>
              <a:solidFill>
                <a:srgbClr val="3A4A64"/>
              </a:solidFill>
            </a:endParaRPr>
          </a:p>
          <a:p>
            <a:pPr marL="0" indent="0" defTabSz="438911">
              <a:spcBef>
                <a:spcPts val="0"/>
              </a:spcBef>
              <a:buClrTx/>
              <a:buSzTx/>
              <a:buFontTx/>
              <a:buNone/>
              <a:defRPr sz="1440">
                <a:solidFill>
                  <a:srgbClr val="409B1C"/>
                </a:solidFill>
                <a:latin typeface="Monaco"/>
                <a:ea typeface="Monaco"/>
                <a:cs typeface="Monaco"/>
                <a:sym typeface="Monaco"/>
              </a:defRPr>
            </a:pPr>
            <a:r>
              <a:rPr>
                <a:solidFill>
                  <a:srgbClr val="3A4A64"/>
                </a:solidFill>
              </a:rPr>
              <a:t>title=</a:t>
            </a:r>
            <a:r>
              <a:t>"Share on LinkedIn"</a:t>
            </a:r>
            <a:r>
              <a:rPr>
                <a:solidFill>
                  <a:srgbClr val="3A4A64"/>
                </a:solidFill>
              </a:rPr>
              <a:t>&gt;&lt;i class=</a:t>
            </a:r>
            <a:r>
              <a:t>"fab fa-linkedin-in"</a:t>
            </a:r>
            <a:r>
              <a:rPr>
                <a:solidFill>
                  <a:srgbClr val="3A4A64"/>
                </a:solidFill>
              </a:rPr>
              <a:t>&gt;&lt;/i&gt;&lt;/a&gt;&lt;/li&gt;</a:t>
            </a:r>
            <a:endParaRPr>
              <a:solidFill>
                <a:srgbClr val="333344"/>
              </a:solidFill>
            </a:endParaRPr>
          </a:p>
          <a:p>
            <a:pPr marL="0" indent="0" defTabSz="438911">
              <a:spcBef>
                <a:spcPts val="0"/>
              </a:spcBef>
              <a:buClrTx/>
              <a:buSzTx/>
              <a:buFontTx/>
              <a:buNone/>
              <a:defRPr sz="1440">
                <a:solidFill>
                  <a:srgbClr val="3A4A64"/>
                </a:solidFill>
                <a:latin typeface="Monaco"/>
                <a:ea typeface="Monaco"/>
                <a:cs typeface="Monaco"/>
                <a:sym typeface="Monaco"/>
              </a:defRPr>
            </a:pPr>
            <a:r>
              <a:t>&lt;/ul&gt;</a:t>
            </a:r>
            <a:endParaRPr>
              <a:solidFill>
                <a:srgbClr val="333344"/>
              </a:solidFill>
            </a:endParaRPr>
          </a:p>
          <a:p>
            <a:pPr marL="0" indent="0" defTabSz="438911">
              <a:spcBef>
                <a:spcPts val="0"/>
              </a:spcBef>
              <a:buClrTx/>
              <a:buSzTx/>
              <a:buFontTx/>
              <a:buNone/>
              <a:defRPr sz="1440">
                <a:solidFill>
                  <a:srgbClr val="333344"/>
                </a:solidFill>
                <a:latin typeface="Monaco"/>
                <a:ea typeface="Monaco"/>
                <a:cs typeface="Monaco"/>
                <a:sym typeface="Monaco"/>
              </a:defRPr>
            </a:pPr>
          </a:p>
          <a:p>
            <a:pPr marL="0" indent="0" defTabSz="438911">
              <a:spcBef>
                <a:spcPts val="0"/>
              </a:spcBef>
              <a:buClrTx/>
              <a:buSzTx/>
              <a:buFontTx/>
              <a:buNone/>
              <a:defRPr sz="1440">
                <a:solidFill>
                  <a:srgbClr val="3A4A64"/>
                </a:solidFill>
                <a:latin typeface="Monaco"/>
                <a:ea typeface="Monaco"/>
                <a:cs typeface="Monaco"/>
                <a:sym typeface="Monaco"/>
              </a:defRPr>
            </a:pPr>
            <a:r>
              <a:t>&lt;/div&gt;</a:t>
            </a:r>
          </a:p>
        </p:txBody>
      </p:sp>
      <p:sp>
        <p:nvSpPr>
          <p:cNvPr id="57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74" name="Create a blog with jekyll"/>
          <p:cNvSpPr txBox="1"/>
          <p:nvPr>
            <p:ph type="body" idx="13"/>
          </p:nvPr>
        </p:nvSpPr>
        <p:spPr>
          <a:prstGeom prst="rect">
            <a:avLst/>
          </a:prstGeom>
        </p:spPr>
        <p:txBody>
          <a:bodyPr/>
          <a:lstStyle/>
          <a:p>
            <a:pPr/>
            <a:r>
              <a:t>Create a blog with jekyll</a:t>
            </a:r>
          </a:p>
        </p:txBody>
      </p:sp>
      <p:sp>
        <p:nvSpPr>
          <p:cNvPr id="575"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76" name="Add styling for social icons in the _icons.scss file in our _sass folder.…"/>
          <p:cNvSpPr txBox="1"/>
          <p:nvPr>
            <p:ph type="body" idx="1"/>
          </p:nvPr>
        </p:nvSpPr>
        <p:spPr>
          <a:xfrm>
            <a:off x="406400" y="2908300"/>
            <a:ext cx="12192000" cy="6108700"/>
          </a:xfrm>
          <a:prstGeom prst="rect">
            <a:avLst/>
          </a:prstGeom>
        </p:spPr>
        <p:txBody>
          <a:bodyPr numCol="2" spcCol="609600"/>
          <a:lstStyle/>
          <a:p>
            <a:pPr marL="431165" indent="-431165" defTabSz="566674">
              <a:spcBef>
                <a:spcPts val="2700"/>
              </a:spcBef>
              <a:buChar char="‣"/>
              <a:defRPr sz="3298"/>
            </a:pPr>
            <a:r>
              <a:t>Add styling for social </a:t>
            </a:r>
            <a:r>
              <a:rPr sz="3492"/>
              <a:t>icons in the </a:t>
            </a:r>
            <a:r>
              <a:rPr b="1" sz="3492">
                <a:latin typeface="Avenir Next"/>
                <a:ea typeface="Avenir Next"/>
                <a:cs typeface="Avenir Next"/>
                <a:sym typeface="Avenir Next"/>
              </a:rPr>
              <a:t>_icons.scss</a:t>
            </a:r>
            <a:r>
              <a:rPr sz="3492"/>
              <a:t> file in our </a:t>
            </a:r>
            <a:r>
              <a:rPr b="1" sz="3492">
                <a:latin typeface="Avenir Next"/>
                <a:ea typeface="Avenir Next"/>
                <a:cs typeface="Avenir Next"/>
                <a:sym typeface="Avenir Next"/>
              </a:rPr>
              <a:t>_sass</a:t>
            </a:r>
            <a:r>
              <a:rPr sz="3492"/>
              <a:t> folder. </a:t>
            </a:r>
            <a:endParaRPr sz="3492"/>
          </a:p>
          <a:p>
            <a:pPr marL="431165" indent="-431165" defTabSz="566674">
              <a:spcBef>
                <a:spcPts val="2700"/>
              </a:spcBef>
              <a:buChar char="‣"/>
              <a:defRPr sz="3492"/>
            </a:pPr>
          </a:p>
          <a:p>
            <a:pPr marL="431165" indent="-431165" defTabSz="566674">
              <a:spcBef>
                <a:spcPts val="2700"/>
              </a:spcBef>
              <a:buChar char="‣"/>
              <a:defRPr sz="3492"/>
            </a:pPr>
          </a:p>
          <a:p>
            <a:pPr marL="431165" indent="-431165" defTabSz="566674">
              <a:spcBef>
                <a:spcPts val="2700"/>
              </a:spcBef>
              <a:buChar char="‣"/>
              <a:defRPr sz="3492"/>
            </a:pPr>
          </a:p>
          <a:p>
            <a:pPr marL="431164" indent="-431164" defTabSz="566674">
              <a:spcBef>
                <a:spcPts val="2700"/>
              </a:spcBef>
              <a:buChar char="‣"/>
              <a:defRPr sz="1940"/>
            </a:pPr>
            <a:endParaRPr>
              <a:solidFill>
                <a:srgbClr val="333344"/>
              </a:solidFill>
            </a:endParaRPr>
          </a:p>
          <a:p>
            <a:pPr marL="0" indent="0" defTabSz="443484">
              <a:spcBef>
                <a:spcPts val="0"/>
              </a:spcBef>
              <a:buClrTx/>
              <a:buSzTx/>
              <a:buFontTx/>
              <a:buNone/>
              <a:defRPr sz="1940">
                <a:solidFill>
                  <a:srgbClr val="8C868F"/>
                </a:solidFill>
                <a:latin typeface="Monaco"/>
                <a:ea typeface="Monaco"/>
                <a:cs typeface="Monaco"/>
                <a:sym typeface="Monaco"/>
              </a:defRPr>
            </a:pPr>
            <a:r>
              <a:t>// /* Style all font awesome icons */</a:t>
            </a:r>
            <a:endParaRPr>
              <a:solidFill>
                <a:srgbClr val="333344"/>
              </a:solidFill>
            </a:endParaRPr>
          </a:p>
          <a:p>
            <a:pPr marL="0" indent="0" defTabSz="443484">
              <a:spcBef>
                <a:spcPts val="0"/>
              </a:spcBef>
              <a:buClrTx/>
              <a:buSzTx/>
              <a:buFontTx/>
              <a:buNone/>
              <a:defRPr sz="1940">
                <a:solidFill>
                  <a:srgbClr val="333344"/>
                </a:solidFill>
                <a:latin typeface="Monaco"/>
                <a:ea typeface="Monaco"/>
                <a:cs typeface="Monaco"/>
                <a:sym typeface="Monaco"/>
              </a:defRPr>
            </a:pPr>
            <a:r>
              <a:t>.fab {</a:t>
            </a:r>
          </a:p>
          <a:p>
            <a:pPr marL="0" indent="0" defTabSz="443484">
              <a:spcBef>
                <a:spcPts val="0"/>
              </a:spcBef>
              <a:buClrTx/>
              <a:buSzTx/>
              <a:buFontTx/>
              <a:buNone/>
              <a:defRPr sz="1940">
                <a:solidFill>
                  <a:srgbClr val="333344"/>
                </a:solidFill>
                <a:latin typeface="Monaco"/>
                <a:ea typeface="Monaco"/>
                <a:cs typeface="Monaco"/>
                <a:sym typeface="Monaco"/>
              </a:defRPr>
            </a:pPr>
            <a:r>
              <a:t>    padding</a:t>
            </a:r>
            <a:r>
              <a:rPr>
                <a:solidFill>
                  <a:srgbClr val="FF7800"/>
                </a:solidFill>
              </a:rPr>
              <a:t>:</a:t>
            </a:r>
            <a:r>
              <a:t> 20px;</a:t>
            </a:r>
          </a:p>
          <a:p>
            <a:pPr marL="0" indent="0" defTabSz="443484">
              <a:spcBef>
                <a:spcPts val="0"/>
              </a:spcBef>
              <a:buClrTx/>
              <a:buSzTx/>
              <a:buFontTx/>
              <a:buNone/>
              <a:defRPr sz="1940">
                <a:solidFill>
                  <a:srgbClr val="333344"/>
                </a:solidFill>
                <a:latin typeface="Monaco"/>
                <a:ea typeface="Monaco"/>
                <a:cs typeface="Monaco"/>
                <a:sym typeface="Monaco"/>
              </a:defRPr>
            </a:pPr>
            <a:r>
              <a:t>    width</a:t>
            </a:r>
            <a:r>
              <a:rPr>
                <a:solidFill>
                  <a:srgbClr val="FF7800"/>
                </a:solidFill>
              </a:rPr>
              <a:t>:</a:t>
            </a:r>
            <a:r>
              <a:t> 100px;</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3B5BB5"/>
                </a:solidFill>
              </a:rPr>
              <a:t>text</a:t>
            </a:r>
            <a:r>
              <a:rPr>
                <a:solidFill>
                  <a:srgbClr val="FF7800"/>
                </a:solidFill>
              </a:rPr>
              <a:t>-</a:t>
            </a:r>
            <a:r>
              <a:rPr>
                <a:solidFill>
                  <a:srgbClr val="3B5BB5"/>
                </a:solidFill>
              </a:rPr>
              <a:t>align</a:t>
            </a:r>
            <a:r>
              <a:rPr>
                <a:solidFill>
                  <a:srgbClr val="FF7800"/>
                </a:solidFill>
              </a:rPr>
              <a:t>:</a:t>
            </a:r>
            <a:r>
              <a:t> center;</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3B5BB5"/>
                </a:solidFill>
              </a:rPr>
              <a:t>text</a:t>
            </a:r>
            <a:r>
              <a:rPr>
                <a:solidFill>
                  <a:srgbClr val="FF7800"/>
                </a:solidFill>
              </a:rPr>
              <a:t>-</a:t>
            </a:r>
            <a:r>
              <a:t>decoration</a:t>
            </a:r>
            <a:r>
              <a:rPr>
                <a:solidFill>
                  <a:srgbClr val="FF7800"/>
                </a:solidFill>
              </a:rPr>
              <a:t>:</a:t>
            </a:r>
            <a:r>
              <a:t> none;</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3B5BB5"/>
                </a:solidFill>
              </a:rPr>
              <a:t>color</a:t>
            </a:r>
            <a:r>
              <a:rPr>
                <a:solidFill>
                  <a:srgbClr val="FF7800"/>
                </a:solidFill>
              </a:rPr>
              <a:t>:</a:t>
            </a:r>
            <a:r>
              <a:t> white;</a:t>
            </a:r>
          </a:p>
          <a:p>
            <a:pPr marL="0" indent="0" defTabSz="443484">
              <a:spcBef>
                <a:spcPts val="0"/>
              </a:spcBef>
              <a:buClrTx/>
              <a:buSzTx/>
              <a:buFontTx/>
              <a:buNone/>
              <a:defRPr sz="1940">
                <a:solidFill>
                  <a:srgbClr val="333344"/>
                </a:solidFill>
                <a:latin typeface="Monaco"/>
                <a:ea typeface="Monaco"/>
                <a:cs typeface="Monaco"/>
                <a:sym typeface="Monaco"/>
              </a:defRPr>
            </a:pPr>
            <a:r>
              <a:t>}</a:t>
            </a:r>
          </a:p>
          <a:p>
            <a:pPr marL="0" indent="0" defTabSz="443484">
              <a:spcBef>
                <a:spcPts val="0"/>
              </a:spcBef>
              <a:buClrTx/>
              <a:buSzTx/>
              <a:buFontTx/>
              <a:buNone/>
              <a:defRPr sz="1940">
                <a:solidFill>
                  <a:srgbClr val="333344"/>
                </a:solidFill>
                <a:latin typeface="Monaco"/>
                <a:ea typeface="Monaco"/>
                <a:cs typeface="Monaco"/>
                <a:sym typeface="Monaco"/>
              </a:defRPr>
            </a:pPr>
          </a:p>
          <a:p>
            <a:pPr marL="0" indent="0" defTabSz="443484">
              <a:spcBef>
                <a:spcPts val="0"/>
              </a:spcBef>
              <a:buClrTx/>
              <a:buSzTx/>
              <a:buFontTx/>
              <a:buNone/>
              <a:defRPr sz="1940">
                <a:solidFill>
                  <a:srgbClr val="333344"/>
                </a:solidFill>
                <a:latin typeface="Monaco"/>
                <a:ea typeface="Monaco"/>
                <a:cs typeface="Monaco"/>
                <a:sym typeface="Monaco"/>
              </a:defRPr>
            </a:pPr>
          </a:p>
          <a:p>
            <a:pPr marL="0" indent="0" defTabSz="443484">
              <a:spcBef>
                <a:spcPts val="0"/>
              </a:spcBef>
              <a:buClrTx/>
              <a:buSzTx/>
              <a:buFontTx/>
              <a:buNone/>
              <a:defRPr sz="1940">
                <a:solidFill>
                  <a:srgbClr val="333344"/>
                </a:solidFill>
                <a:latin typeface="Monaco"/>
                <a:ea typeface="Monaco"/>
                <a:cs typeface="Monaco"/>
                <a:sym typeface="Monaco"/>
              </a:defRPr>
            </a:pPr>
            <a:r>
              <a:t>ul.icons {</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FF7800"/>
                </a:solidFill>
              </a:rPr>
              <a:t>-</a:t>
            </a:r>
            <a:r>
              <a:t>webkit</a:t>
            </a:r>
            <a:r>
              <a:rPr>
                <a:solidFill>
                  <a:srgbClr val="FF7800"/>
                </a:solidFill>
              </a:rPr>
              <a:t>-</a:t>
            </a:r>
            <a:r>
              <a:t>padding</a:t>
            </a:r>
            <a:r>
              <a:rPr>
                <a:solidFill>
                  <a:srgbClr val="FF7800"/>
                </a:solidFill>
              </a:rPr>
              <a:t>-</a:t>
            </a:r>
            <a:r>
              <a:t>start</a:t>
            </a:r>
            <a:r>
              <a:rPr>
                <a:solidFill>
                  <a:srgbClr val="FF7800"/>
                </a:solidFill>
              </a:rPr>
              <a:t>:</a:t>
            </a:r>
            <a:r>
              <a:t> 0px;</a:t>
            </a:r>
          </a:p>
          <a:p>
            <a:pPr marL="0" indent="0" defTabSz="443484">
              <a:spcBef>
                <a:spcPts val="0"/>
              </a:spcBef>
              <a:buClrTx/>
              <a:buSzTx/>
              <a:buFontTx/>
              <a:buNone/>
              <a:defRPr sz="1940">
                <a:solidFill>
                  <a:srgbClr val="333344"/>
                </a:solidFill>
                <a:latin typeface="Monaco"/>
                <a:ea typeface="Monaco"/>
                <a:cs typeface="Monaco"/>
                <a:sym typeface="Monaco"/>
              </a:defRPr>
            </a:pPr>
            <a:r>
              <a:t>}</a:t>
            </a:r>
          </a:p>
          <a:p>
            <a:pPr marL="0" indent="0" defTabSz="443484">
              <a:spcBef>
                <a:spcPts val="0"/>
              </a:spcBef>
              <a:buClrTx/>
              <a:buSzTx/>
              <a:buFontTx/>
              <a:buNone/>
              <a:defRPr sz="1940">
                <a:solidFill>
                  <a:srgbClr val="333344"/>
                </a:solidFill>
                <a:latin typeface="Monaco"/>
                <a:ea typeface="Monaco"/>
                <a:cs typeface="Monaco"/>
                <a:sym typeface="Monaco"/>
              </a:defRPr>
            </a:pPr>
            <a:r>
              <a:t>ul.icons li {</a:t>
            </a:r>
          </a:p>
          <a:p>
            <a:pPr marL="0" indent="0" defTabSz="443484">
              <a:spcBef>
                <a:spcPts val="0"/>
              </a:spcBef>
              <a:buClrTx/>
              <a:buSzTx/>
              <a:buFontTx/>
              <a:buNone/>
              <a:defRPr sz="1940">
                <a:solidFill>
                  <a:srgbClr val="333344"/>
                </a:solidFill>
                <a:latin typeface="Monaco"/>
                <a:ea typeface="Monaco"/>
                <a:cs typeface="Monaco"/>
                <a:sym typeface="Monaco"/>
              </a:defRPr>
            </a:pPr>
            <a:r>
              <a:t>  display</a:t>
            </a:r>
            <a:r>
              <a:rPr>
                <a:solidFill>
                  <a:srgbClr val="FF7800"/>
                </a:solidFill>
              </a:rPr>
              <a:t>:</a:t>
            </a:r>
            <a:r>
              <a:t> inline</a:t>
            </a:r>
            <a:r>
              <a:rPr>
                <a:solidFill>
                  <a:srgbClr val="FF7800"/>
                </a:solidFill>
              </a:rPr>
              <a:t>-</a:t>
            </a:r>
            <a:r>
              <a:t>block;</a:t>
            </a:r>
          </a:p>
          <a:p>
            <a:pPr marL="0" indent="0" defTabSz="443484">
              <a:spcBef>
                <a:spcPts val="0"/>
              </a:spcBef>
              <a:buClrTx/>
              <a:buSzTx/>
              <a:buFontTx/>
              <a:buNone/>
              <a:defRPr sz="1940">
                <a:solidFill>
                  <a:srgbClr val="333344"/>
                </a:solidFill>
                <a:latin typeface="Monaco"/>
                <a:ea typeface="Monaco"/>
                <a:cs typeface="Monaco"/>
                <a:sym typeface="Monaco"/>
              </a:defRPr>
            </a:pPr>
            <a:r>
              <a:t>  margin</a:t>
            </a:r>
            <a:r>
              <a:rPr>
                <a:solidFill>
                  <a:srgbClr val="FF7800"/>
                </a:solidFill>
              </a:rPr>
              <a:t>:</a:t>
            </a:r>
            <a:r>
              <a:t> 10px;</a:t>
            </a:r>
          </a:p>
          <a:p>
            <a:pPr marL="0" indent="0" defTabSz="443484">
              <a:spcBef>
                <a:spcPts val="0"/>
              </a:spcBef>
              <a:buClrTx/>
              <a:buSzTx/>
              <a:buFontTx/>
              <a:buNone/>
              <a:defRPr sz="1940">
                <a:solidFill>
                  <a:srgbClr val="333344"/>
                </a:solidFill>
                <a:latin typeface="Monaco"/>
                <a:ea typeface="Monaco"/>
                <a:cs typeface="Monaco"/>
                <a:sym typeface="Monaco"/>
              </a:defRPr>
            </a:pPr>
            <a:r>
              <a:t>}</a:t>
            </a:r>
          </a:p>
        </p:txBody>
      </p:sp>
      <p:sp>
        <p:nvSpPr>
          <p:cNvPr id="57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81" name="Create a blog with jekyll"/>
          <p:cNvSpPr txBox="1"/>
          <p:nvPr>
            <p:ph type="body" idx="13"/>
          </p:nvPr>
        </p:nvSpPr>
        <p:spPr>
          <a:prstGeom prst="rect">
            <a:avLst/>
          </a:prstGeom>
        </p:spPr>
        <p:txBody>
          <a:bodyPr/>
          <a:lstStyle/>
          <a:p>
            <a:pPr/>
            <a:r>
              <a:t>Create a blog with jekyll</a:t>
            </a:r>
          </a:p>
        </p:txBody>
      </p:sp>
      <p:sp>
        <p:nvSpPr>
          <p:cNvPr id="582"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83" name="Add background-color for social icons in the _icons.scss file in our _sass folder. According to the brands colors.…"/>
          <p:cNvSpPr txBox="1"/>
          <p:nvPr>
            <p:ph type="body" idx="1"/>
          </p:nvPr>
        </p:nvSpPr>
        <p:spPr>
          <a:xfrm>
            <a:off x="406400" y="2908300"/>
            <a:ext cx="12192000" cy="6108700"/>
          </a:xfrm>
          <a:prstGeom prst="rect">
            <a:avLst/>
          </a:prstGeom>
        </p:spPr>
        <p:txBody>
          <a:bodyPr numCol="2" spcCol="609600"/>
          <a:lstStyle/>
          <a:p>
            <a:pPr>
              <a:buChar char="‣"/>
            </a:pPr>
            <a:r>
              <a:t>Add background-color for social icons in the </a:t>
            </a:r>
            <a:r>
              <a:rPr b="1">
                <a:latin typeface="Avenir Next"/>
                <a:ea typeface="Avenir Next"/>
                <a:cs typeface="Avenir Next"/>
                <a:sym typeface="Avenir Next"/>
              </a:rPr>
              <a:t>_icons.scss</a:t>
            </a:r>
            <a:r>
              <a:t> file in our </a:t>
            </a:r>
            <a:r>
              <a:rPr b="1">
                <a:latin typeface="Avenir Next"/>
                <a:ea typeface="Avenir Next"/>
                <a:cs typeface="Avenir Next"/>
                <a:sym typeface="Avenir Next"/>
              </a:rPr>
              <a:t>_sass </a:t>
            </a:r>
            <a:r>
              <a:t>folder. According to the </a:t>
            </a:r>
            <a:r>
              <a:rPr u="sng">
                <a:solidFill>
                  <a:schemeClr val="accent1"/>
                </a:solidFill>
                <a:hlinkClick r:id="rId3" invalidUrl="" action="" tgtFrame="" tooltip="" history="1" highlightClick="0" endSnd="0"/>
              </a:rPr>
              <a:t>brands colors</a:t>
            </a:r>
            <a:r>
              <a:t>. </a:t>
            </a:r>
          </a:p>
          <a:p>
            <a:pPr>
              <a:buChar char="‣"/>
            </a:pPr>
          </a:p>
          <a:p>
            <a:pPr>
              <a:buChar char="‣"/>
            </a:pPr>
          </a:p>
          <a:p>
            <a:pPr>
              <a:buChar char="‣"/>
            </a:pPr>
            <a:endParaRPr>
              <a:solidFill>
                <a:srgbClr val="333344"/>
              </a:solidFill>
            </a:endParaRPr>
          </a:p>
          <a:p>
            <a:pPr marL="0" indent="0" defTabSz="457200">
              <a:spcBef>
                <a:spcPts val="0"/>
              </a:spcBef>
              <a:buClrTx/>
              <a:buSzTx/>
              <a:buFontTx/>
              <a:buNone/>
              <a:defRPr sz="2000">
                <a:solidFill>
                  <a:srgbClr val="8C868F"/>
                </a:solidFill>
                <a:latin typeface="Monaco"/>
                <a:ea typeface="Monaco"/>
                <a:cs typeface="Monaco"/>
                <a:sym typeface="Monaco"/>
              </a:defRPr>
            </a:pPr>
            <a:r>
              <a:t>// /* Style all font awesome icons */</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i.fab.fa</a:t>
            </a:r>
            <a:r>
              <a:rPr>
                <a:solidFill>
                  <a:srgbClr val="FF7800"/>
                </a:solidFill>
              </a:rPr>
              <a:t>-</a:t>
            </a:r>
            <a:r>
              <a:t>twitter {</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  background</a:t>
            </a:r>
            <a:r>
              <a:rPr>
                <a:solidFill>
                  <a:srgbClr val="FF7800"/>
                </a:solidFill>
              </a:rPr>
              <a:t>-</a:t>
            </a:r>
            <a:r>
              <a:rPr>
                <a:solidFill>
                  <a:srgbClr val="3B5BB5"/>
                </a:solidFill>
              </a:rPr>
              <a:t>color</a:t>
            </a:r>
            <a:r>
              <a:rPr>
                <a:solidFill>
                  <a:srgbClr val="FF7800"/>
                </a:solidFill>
              </a:rPr>
              <a:t>:</a:t>
            </a:r>
            <a:r>
              <a:t> #1da1f2;</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a:t>
            </a:r>
          </a:p>
          <a:p>
            <a:pPr marL="0" indent="0" defTabSz="457200">
              <a:spcBef>
                <a:spcPts val="0"/>
              </a:spcBef>
              <a:buClrTx/>
              <a:buSzTx/>
              <a:buFontTx/>
              <a:buNone/>
              <a:defRPr sz="2000">
                <a:solidFill>
                  <a:srgbClr val="333344"/>
                </a:solidFill>
                <a:latin typeface="Monaco"/>
                <a:ea typeface="Monaco"/>
                <a:cs typeface="Monaco"/>
                <a:sym typeface="Monaco"/>
              </a:defRPr>
            </a:pPr>
            <a:r>
              <a:t>i.fab.fa</a:t>
            </a:r>
            <a:r>
              <a:rPr>
                <a:solidFill>
                  <a:srgbClr val="FF7800"/>
                </a:solidFill>
              </a:rPr>
              <a:t>-</a:t>
            </a:r>
            <a:r>
              <a:t>linkedin</a:t>
            </a:r>
            <a:r>
              <a:rPr>
                <a:solidFill>
                  <a:srgbClr val="FF7800"/>
                </a:solidFill>
              </a:rPr>
              <a:t>-in</a:t>
            </a:r>
            <a:r>
              <a:t> {</a:t>
            </a:r>
          </a:p>
          <a:p>
            <a:pPr marL="0" indent="0" defTabSz="457200">
              <a:spcBef>
                <a:spcPts val="0"/>
              </a:spcBef>
              <a:buClrTx/>
              <a:buSzTx/>
              <a:buFontTx/>
              <a:buNone/>
              <a:defRPr sz="2000">
                <a:solidFill>
                  <a:srgbClr val="333344"/>
                </a:solidFill>
                <a:latin typeface="Monaco"/>
                <a:ea typeface="Monaco"/>
                <a:cs typeface="Monaco"/>
                <a:sym typeface="Monaco"/>
              </a:defRPr>
            </a:pPr>
            <a:r>
              <a:t>  background</a:t>
            </a:r>
            <a:r>
              <a:rPr>
                <a:solidFill>
                  <a:srgbClr val="FF7800"/>
                </a:solidFill>
              </a:rPr>
              <a:t>-</a:t>
            </a:r>
            <a:r>
              <a:rPr>
                <a:solidFill>
                  <a:srgbClr val="3B5BB5"/>
                </a:solidFill>
              </a:rPr>
              <a:t>color</a:t>
            </a:r>
            <a:r>
              <a:rPr>
                <a:solidFill>
                  <a:srgbClr val="FF7800"/>
                </a:solidFill>
              </a:rPr>
              <a:t>:</a:t>
            </a:r>
            <a:r>
              <a:t> #0077b5;</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a:t>
            </a:r>
          </a:p>
          <a:p>
            <a:pPr marL="0" indent="0" defTabSz="457200">
              <a:spcBef>
                <a:spcPts val="0"/>
              </a:spcBef>
              <a:buClrTx/>
              <a:buSzTx/>
              <a:buFontTx/>
              <a:buNone/>
              <a:defRPr sz="2000">
                <a:solidFill>
                  <a:srgbClr val="333344"/>
                </a:solidFill>
                <a:latin typeface="Monaco"/>
                <a:ea typeface="Monaco"/>
                <a:cs typeface="Monaco"/>
                <a:sym typeface="Monaco"/>
              </a:defRPr>
            </a:pPr>
            <a:r>
              <a:t>i.fab.fa</a:t>
            </a:r>
            <a:r>
              <a:rPr>
                <a:solidFill>
                  <a:srgbClr val="FF7800"/>
                </a:solidFill>
              </a:rPr>
              <a:t>-</a:t>
            </a:r>
            <a:r>
              <a:t>facebook</a:t>
            </a:r>
            <a:r>
              <a:rPr>
                <a:solidFill>
                  <a:srgbClr val="FF7800"/>
                </a:solidFill>
              </a:rPr>
              <a:t>-</a:t>
            </a:r>
            <a:r>
              <a:t>f {</a:t>
            </a:r>
          </a:p>
          <a:p>
            <a:pPr marL="0" indent="0" defTabSz="457200">
              <a:spcBef>
                <a:spcPts val="0"/>
              </a:spcBef>
              <a:buClrTx/>
              <a:buSzTx/>
              <a:buFontTx/>
              <a:buNone/>
              <a:defRPr sz="2000">
                <a:solidFill>
                  <a:srgbClr val="333344"/>
                </a:solidFill>
                <a:latin typeface="Monaco"/>
                <a:ea typeface="Monaco"/>
                <a:cs typeface="Monaco"/>
                <a:sym typeface="Monaco"/>
              </a:defRPr>
            </a:pPr>
            <a:r>
              <a:t>  background</a:t>
            </a:r>
            <a:r>
              <a:rPr>
                <a:solidFill>
                  <a:srgbClr val="FF7800"/>
                </a:solidFill>
              </a:rPr>
              <a:t>-</a:t>
            </a:r>
            <a:r>
              <a:rPr>
                <a:solidFill>
                  <a:srgbClr val="3B5BB5"/>
                </a:solidFill>
              </a:rPr>
              <a:t>color</a:t>
            </a:r>
            <a:r>
              <a:rPr>
                <a:solidFill>
                  <a:srgbClr val="FF7800"/>
                </a:solidFill>
              </a:rPr>
              <a:t>:</a:t>
            </a:r>
            <a:r>
              <a:t> #3b5998;</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a:t>
            </a:r>
          </a:p>
          <a:p>
            <a:pPr marL="0" indent="0" defTabSz="457200">
              <a:spcBef>
                <a:spcPts val="0"/>
              </a:spcBef>
              <a:buClrTx/>
              <a:buSzTx/>
              <a:buFontTx/>
              <a:buNone/>
              <a:defRPr sz="2000">
                <a:solidFill>
                  <a:srgbClr val="333344"/>
                </a:solidFill>
                <a:latin typeface="Monaco"/>
                <a:ea typeface="Monaco"/>
                <a:cs typeface="Monaco"/>
                <a:sym typeface="Monaco"/>
              </a:defRPr>
            </a:pPr>
          </a:p>
        </p:txBody>
      </p:sp>
      <p:sp>
        <p:nvSpPr>
          <p:cNvPr id="58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88" name="Create a blog with jekyll"/>
          <p:cNvSpPr txBox="1"/>
          <p:nvPr>
            <p:ph type="body" idx="13"/>
          </p:nvPr>
        </p:nvSpPr>
        <p:spPr>
          <a:prstGeom prst="rect">
            <a:avLst/>
          </a:prstGeom>
        </p:spPr>
        <p:txBody>
          <a:bodyPr/>
          <a:lstStyle/>
          <a:p>
            <a:pPr/>
            <a:r>
              <a:t>Create a blog with jekyll</a:t>
            </a:r>
          </a:p>
        </p:txBody>
      </p:sp>
      <p:sp>
        <p:nvSpPr>
          <p:cNvPr id="589" name="EDIT CSS - UPDATE HEADER COLOR"/>
          <p:cNvSpPr txBox="1"/>
          <p:nvPr>
            <p:ph type="title"/>
          </p:nvPr>
        </p:nvSpPr>
        <p:spPr>
          <a:prstGeom prst="rect">
            <a:avLst/>
          </a:prstGeom>
        </p:spPr>
        <p:txBody>
          <a:bodyPr/>
          <a:lstStyle>
            <a:lvl1pPr defTabSz="467359">
              <a:spcBef>
                <a:spcPts val="2200"/>
              </a:spcBef>
              <a:defRPr sz="4800"/>
            </a:lvl1pPr>
          </a:lstStyle>
          <a:p>
            <a:pPr/>
            <a:r>
              <a:t>EDIT CSS - UPDATE HEADER COLOR</a:t>
            </a:r>
          </a:p>
        </p:txBody>
      </p:sp>
      <p:sp>
        <p:nvSpPr>
          <p:cNvPr id="590" name="Edit css in _SASS/_variables.scss"/>
          <p:cNvSpPr txBox="1"/>
          <p:nvPr>
            <p:ph type="body" idx="1"/>
          </p:nvPr>
        </p:nvSpPr>
        <p:spPr>
          <a:xfrm>
            <a:off x="406400" y="2791177"/>
            <a:ext cx="12192000" cy="6108701"/>
          </a:xfrm>
          <a:prstGeom prst="rect">
            <a:avLst/>
          </a:prstGeom>
        </p:spPr>
        <p:txBody>
          <a:bodyPr/>
          <a:lstStyle/>
          <a:p>
            <a:pPr>
              <a:buChar char="‣"/>
            </a:pPr>
            <a:r>
              <a:t>Edit css in </a:t>
            </a:r>
            <a:r>
              <a:rPr b="1">
                <a:latin typeface="Avenir Next"/>
                <a:ea typeface="Avenir Next"/>
                <a:cs typeface="Avenir Next"/>
                <a:sym typeface="Avenir Next"/>
              </a:rPr>
              <a:t>_SASS/_variables.scss</a:t>
            </a:r>
          </a:p>
        </p:txBody>
      </p:sp>
      <p:sp>
        <p:nvSpPr>
          <p:cNvPr id="59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92" name="scsscolors.png" descr="scsscolors.png"/>
          <p:cNvPicPr>
            <a:picLocks noChangeAspect="1"/>
          </p:cNvPicPr>
          <p:nvPr/>
        </p:nvPicPr>
        <p:blipFill>
          <a:blip r:embed="rId3">
            <a:extLst/>
          </a:blip>
          <a:stretch>
            <a:fillRect/>
          </a:stretch>
        </p:blipFill>
        <p:spPr>
          <a:xfrm>
            <a:off x="3392802" y="3466038"/>
            <a:ext cx="5953646" cy="584786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01" name="Text"/>
          <p:cNvSpPr txBox="1"/>
          <p:nvPr>
            <p:ph type="body" idx="14"/>
          </p:nvPr>
        </p:nvSpPr>
        <p:spPr>
          <a:prstGeom prst="rect">
            <a:avLst/>
          </a:prstGeom>
        </p:spPr>
        <p:txBody>
          <a:bodyPr/>
          <a:lstStyle>
            <a:lvl1pPr>
              <a:defRPr u="sng">
                <a:solidFill>
                  <a:schemeClr val="accent1"/>
                </a:solidFill>
                <a:hlinkClick r:id="rId3" invalidUrl="" action="" tgtFrame="" tooltip="" history="1" highlightClick="0" endSnd="0"/>
              </a:defRPr>
            </a:lvl1pPr>
          </a:lstStyle>
          <a:p>
            <a:pPr>
              <a:defRPr u="none">
                <a:solidFill>
                  <a:srgbClr val="838787"/>
                </a:solidFill>
              </a:defRPr>
            </a:pPr>
            <a:r>
              <a:rPr u="sng">
                <a:solidFill>
                  <a:schemeClr val="accent1"/>
                </a:solidFill>
                <a:hlinkClick r:id="rId3" invalidUrl="" action="" tgtFrame="" tooltip="" history="1" highlightClick="0" endSnd="0"/>
              </a:rPr>
              <a:t> </a:t>
            </a:r>
          </a:p>
        </p:txBody>
      </p:sp>
      <p:sp>
        <p:nvSpPr>
          <p:cNvPr id="202" name="3) Jekyll overview"/>
          <p:cNvSpPr txBox="1"/>
          <p:nvPr>
            <p:ph type="body" idx="15"/>
          </p:nvPr>
        </p:nvSpPr>
        <p:spPr>
          <a:prstGeom prst="rect">
            <a:avLst/>
          </a:prstGeom>
        </p:spPr>
        <p:txBody>
          <a:bodyPr/>
          <a:lstStyle/>
          <a:p>
            <a:pPr/>
            <a:r>
              <a:t>3) Jekyll overview</a:t>
            </a:r>
          </a:p>
        </p:txBody>
      </p:sp>
      <p:sp>
        <p:nvSpPr>
          <p:cNvPr id="203" name="What is jekyll?"/>
          <p:cNvSpPr txBox="1"/>
          <p:nvPr>
            <p:ph type="title" idx="4294967295"/>
          </p:nvPr>
        </p:nvSpPr>
        <p:spPr>
          <a:prstGeom prst="rect">
            <a:avLst/>
          </a:prstGeom>
        </p:spPr>
        <p:txBody>
          <a:bodyPr/>
          <a:lstStyle>
            <a:lvl1pPr defTabSz="467359">
              <a:spcBef>
                <a:spcPts val="2200"/>
              </a:spcBef>
              <a:defRPr sz="4800"/>
            </a:lvl1pPr>
          </a:lstStyle>
          <a:p>
            <a:pPr/>
            <a:r>
              <a:t>What is jekyll?</a:t>
            </a:r>
          </a:p>
        </p:txBody>
      </p:sp>
      <p:pic>
        <p:nvPicPr>
          <p:cNvPr id="204" name="Screen Shot 2018-04-11 at 9.06.48 PM.png" descr="Screen Shot 2018-04-11 at 9.06.48 PM.png"/>
          <p:cNvPicPr>
            <a:picLocks noChangeAspect="1"/>
          </p:cNvPicPr>
          <p:nvPr/>
        </p:nvPicPr>
        <p:blipFill>
          <a:blip r:embed="rId4">
            <a:extLst/>
          </a:blip>
          <a:stretch>
            <a:fillRect/>
          </a:stretch>
        </p:blipFill>
        <p:spPr>
          <a:xfrm>
            <a:off x="-1" y="2279867"/>
            <a:ext cx="13004801" cy="5749491"/>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96" name="Create a blog with jekyll"/>
          <p:cNvSpPr txBox="1"/>
          <p:nvPr>
            <p:ph type="body" idx="13"/>
          </p:nvPr>
        </p:nvSpPr>
        <p:spPr>
          <a:prstGeom prst="rect">
            <a:avLst/>
          </a:prstGeom>
        </p:spPr>
        <p:txBody>
          <a:bodyPr/>
          <a:lstStyle/>
          <a:p>
            <a:pPr/>
            <a:r>
              <a:t>Create a blog with jekyll</a:t>
            </a:r>
          </a:p>
        </p:txBody>
      </p:sp>
      <p:sp>
        <p:nvSpPr>
          <p:cNvPr id="597" name="EDIT CSS - UPDATE HEADER COLOR"/>
          <p:cNvSpPr txBox="1"/>
          <p:nvPr>
            <p:ph type="title"/>
          </p:nvPr>
        </p:nvSpPr>
        <p:spPr>
          <a:prstGeom prst="rect">
            <a:avLst/>
          </a:prstGeom>
        </p:spPr>
        <p:txBody>
          <a:bodyPr/>
          <a:lstStyle>
            <a:lvl1pPr defTabSz="467359">
              <a:spcBef>
                <a:spcPts val="2200"/>
              </a:spcBef>
              <a:defRPr sz="4800"/>
            </a:lvl1pPr>
          </a:lstStyle>
          <a:p>
            <a:pPr/>
            <a:r>
              <a:t>EDIT CSS - UPDATE HEADER COLOR</a:t>
            </a:r>
          </a:p>
        </p:txBody>
      </p:sp>
      <p:sp>
        <p:nvSpPr>
          <p:cNvPr id="598" name="Change the hex color in line 24 from $link-color: #8BC34A; to another hex color."/>
          <p:cNvSpPr txBox="1"/>
          <p:nvPr>
            <p:ph type="body" idx="1"/>
          </p:nvPr>
        </p:nvSpPr>
        <p:spPr>
          <a:xfrm>
            <a:off x="406400" y="2791177"/>
            <a:ext cx="12192000" cy="6108701"/>
          </a:xfrm>
          <a:prstGeom prst="rect">
            <a:avLst/>
          </a:prstGeom>
        </p:spPr>
        <p:txBody>
          <a:bodyPr/>
          <a:lstStyle/>
          <a:p>
            <a:pPr>
              <a:buChar char="‣"/>
            </a:pPr>
            <a:r>
              <a:t>Change the hex color in line 24 from $link-color: </a:t>
            </a:r>
            <a:r>
              <a:rPr>
                <a:solidFill>
                  <a:srgbClr val="8C868F"/>
                </a:solidFill>
              </a:rPr>
              <a:t>#8BC34A; to another hex color. </a:t>
            </a: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p:txBody>
      </p:sp>
      <p:sp>
        <p:nvSpPr>
          <p:cNvPr id="59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00" name="Screen Shot 2018-04-08 at 11.59.22 PM.png" descr="Screen Shot 2018-04-08 at 11.59.22 PM.png"/>
          <p:cNvPicPr>
            <a:picLocks noChangeAspect="1"/>
          </p:cNvPicPr>
          <p:nvPr/>
        </p:nvPicPr>
        <p:blipFill>
          <a:blip r:embed="rId3">
            <a:extLst/>
          </a:blip>
          <a:stretch>
            <a:fillRect/>
          </a:stretch>
        </p:blipFill>
        <p:spPr>
          <a:xfrm>
            <a:off x="6258594" y="6302930"/>
            <a:ext cx="6357248" cy="2364721"/>
          </a:xfrm>
          <a:prstGeom prst="rect">
            <a:avLst/>
          </a:prstGeom>
          <a:ln w="12700">
            <a:miter lim="400000"/>
          </a:ln>
        </p:spPr>
      </p:pic>
      <p:pic>
        <p:nvPicPr>
          <p:cNvPr id="601" name="Screen Shot 2018-04-08 at 11.55.30 PM.png" descr="Screen Shot 2018-04-08 at 11.55.30 PM.png"/>
          <p:cNvPicPr>
            <a:picLocks noChangeAspect="1"/>
          </p:cNvPicPr>
          <p:nvPr/>
        </p:nvPicPr>
        <p:blipFill>
          <a:blip r:embed="rId4">
            <a:extLst/>
          </a:blip>
          <a:stretch>
            <a:fillRect/>
          </a:stretch>
        </p:blipFill>
        <p:spPr>
          <a:xfrm>
            <a:off x="275071" y="6280463"/>
            <a:ext cx="5461876" cy="2530555"/>
          </a:xfrm>
          <a:prstGeom prst="rect">
            <a:avLst/>
          </a:prstGeom>
          <a:ln w="12700">
            <a:miter lim="400000"/>
          </a:ln>
        </p:spPr>
      </p:pic>
      <p:sp>
        <p:nvSpPr>
          <p:cNvPr id="602" name="Arrow"/>
          <p:cNvSpPr/>
          <p:nvPr/>
        </p:nvSpPr>
        <p:spPr>
          <a:xfrm>
            <a:off x="5765800" y="7256690"/>
            <a:ext cx="457200" cy="457201"/>
          </a:xfrm>
          <a:prstGeom prst="rightArrow">
            <a:avLst>
              <a:gd name="adj1" fmla="val 32000"/>
              <a:gd name="adj2" fmla="val 64000"/>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606" name="Create a blog with jekyll"/>
          <p:cNvSpPr txBox="1"/>
          <p:nvPr>
            <p:ph type="body" idx="13"/>
          </p:nvPr>
        </p:nvSpPr>
        <p:spPr>
          <a:prstGeom prst="rect">
            <a:avLst/>
          </a:prstGeom>
        </p:spPr>
        <p:txBody>
          <a:bodyPr/>
          <a:lstStyle/>
          <a:p>
            <a:pPr/>
            <a:r>
              <a:t>Create a blog with jekyll</a:t>
            </a:r>
          </a:p>
        </p:txBody>
      </p:sp>
      <p:sp>
        <p:nvSpPr>
          <p:cNvPr id="607" name="EDIT CSS - UPDATE HEADER COLOR"/>
          <p:cNvSpPr txBox="1"/>
          <p:nvPr>
            <p:ph type="title"/>
          </p:nvPr>
        </p:nvSpPr>
        <p:spPr>
          <a:prstGeom prst="rect">
            <a:avLst/>
          </a:prstGeom>
        </p:spPr>
        <p:txBody>
          <a:bodyPr/>
          <a:lstStyle>
            <a:lvl1pPr defTabSz="467359">
              <a:spcBef>
                <a:spcPts val="2200"/>
              </a:spcBef>
              <a:defRPr sz="4800"/>
            </a:lvl1pPr>
          </a:lstStyle>
          <a:p>
            <a:pPr/>
            <a:r>
              <a:t>EDIT CSS - UPDATE HEADER COLOR</a:t>
            </a:r>
          </a:p>
        </p:txBody>
      </p:sp>
      <p:sp>
        <p:nvSpPr>
          <p:cNvPr id="608" name="Change the hex color in line 24:…"/>
          <p:cNvSpPr txBox="1"/>
          <p:nvPr>
            <p:ph type="body" idx="1"/>
          </p:nvPr>
        </p:nvSpPr>
        <p:spPr>
          <a:xfrm>
            <a:off x="406400" y="2791177"/>
            <a:ext cx="12192000" cy="6108701"/>
          </a:xfrm>
          <a:prstGeom prst="rect">
            <a:avLst/>
          </a:prstGeom>
        </p:spPr>
        <p:txBody>
          <a:bodyPr numCol="2" spcCol="609600"/>
          <a:lstStyle/>
          <a:p>
            <a:pPr>
              <a:buChar char="‣"/>
            </a:pPr>
            <a:r>
              <a:t>Change the hex color in line 24: </a:t>
            </a:r>
          </a:p>
          <a:p>
            <a:pPr marL="0" indent="0" defTabSz="457200">
              <a:spcBef>
                <a:spcPts val="0"/>
              </a:spcBef>
              <a:buClrTx/>
              <a:buSzTx/>
              <a:buFontTx/>
              <a:buNone/>
              <a:defRPr sz="3100">
                <a:solidFill>
                  <a:srgbClr val="333344"/>
                </a:solidFill>
                <a:latin typeface="Monaco"/>
                <a:ea typeface="Monaco"/>
                <a:cs typeface="Monaco"/>
                <a:sym typeface="Monaco"/>
              </a:defRPr>
            </a:pPr>
            <a:r>
              <a:t>$link-color: </a:t>
            </a:r>
            <a:r>
              <a:rPr>
                <a:solidFill>
                  <a:srgbClr val="8C868F"/>
                </a:solidFill>
              </a:rPr>
              <a:t>#8BC34A;</a:t>
            </a: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405279" indent="-405279" defTabSz="457200">
              <a:spcBef>
                <a:spcPts val="0"/>
              </a:spcBef>
              <a:buChar char="‣"/>
              <a:defRPr sz="3100">
                <a:solidFill>
                  <a:srgbClr val="333344"/>
                </a:solidFill>
                <a:latin typeface="Monaco"/>
                <a:ea typeface="Monaco"/>
                <a:cs typeface="Monaco"/>
                <a:sym typeface="Monaco"/>
              </a:defRPr>
            </a:pPr>
            <a:r>
              <a:rPr>
                <a:solidFill>
                  <a:srgbClr val="8C868F"/>
                </a:solidFill>
              </a:rPr>
              <a:t>Updated to: </a:t>
            </a: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r>
              <a:t>$link-color: </a:t>
            </a:r>
            <a:r>
              <a:rPr>
                <a:solidFill>
                  <a:srgbClr val="8C868F"/>
                </a:solidFill>
              </a:rPr>
              <a:t>#c34f4a;</a:t>
            </a: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r>
              <a:rPr>
                <a:solidFill>
                  <a:srgbClr val="8C868F"/>
                </a:solidFill>
              </a:rPr>
              <a:t>Feel free to pick your own color!</a:t>
            </a:r>
          </a:p>
        </p:txBody>
      </p:sp>
      <p:sp>
        <p:nvSpPr>
          <p:cNvPr id="609"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10" name="Screen Shot 2018-04-08 at 11.59.22 PM.png" descr="Screen Shot 2018-04-08 at 11.59.22 PM.png"/>
          <p:cNvPicPr>
            <a:picLocks noChangeAspect="1"/>
          </p:cNvPicPr>
          <p:nvPr/>
        </p:nvPicPr>
        <p:blipFill>
          <a:blip r:embed="rId3">
            <a:extLst/>
          </a:blip>
          <a:stretch>
            <a:fillRect/>
          </a:stretch>
        </p:blipFill>
        <p:spPr>
          <a:xfrm>
            <a:off x="6258594" y="6302930"/>
            <a:ext cx="6357248" cy="2364721"/>
          </a:xfrm>
          <a:prstGeom prst="rect">
            <a:avLst/>
          </a:prstGeom>
          <a:ln w="12700">
            <a:miter lim="400000"/>
          </a:ln>
        </p:spPr>
      </p:pic>
      <p:pic>
        <p:nvPicPr>
          <p:cNvPr id="611" name="Screen Shot 2018-04-08 at 11.55.30 PM.png" descr="Screen Shot 2018-04-08 at 11.55.30 PM.png"/>
          <p:cNvPicPr>
            <a:picLocks noChangeAspect="1"/>
          </p:cNvPicPr>
          <p:nvPr/>
        </p:nvPicPr>
        <p:blipFill>
          <a:blip r:embed="rId4">
            <a:extLst/>
          </a:blip>
          <a:stretch>
            <a:fillRect/>
          </a:stretch>
        </p:blipFill>
        <p:spPr>
          <a:xfrm>
            <a:off x="275071" y="6280463"/>
            <a:ext cx="5461876" cy="2530555"/>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615" name="Create a blog with jekyll"/>
          <p:cNvSpPr txBox="1"/>
          <p:nvPr>
            <p:ph type="body" idx="13"/>
          </p:nvPr>
        </p:nvSpPr>
        <p:spPr>
          <a:prstGeom prst="rect">
            <a:avLst/>
          </a:prstGeom>
        </p:spPr>
        <p:txBody>
          <a:bodyPr/>
          <a:lstStyle/>
          <a:p>
            <a:pPr/>
            <a:r>
              <a:t>Create a blog with jekyll</a:t>
            </a:r>
          </a:p>
        </p:txBody>
      </p:sp>
      <p:sp>
        <p:nvSpPr>
          <p:cNvPr id="616"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617" name="Earlier did you try to change the post overlay color to a color other than red, blue, green, purple or orange?…"/>
          <p:cNvSpPr txBox="1"/>
          <p:nvPr>
            <p:ph type="body" idx="1"/>
          </p:nvPr>
        </p:nvSpPr>
        <p:spPr>
          <a:xfrm>
            <a:off x="406400" y="2791177"/>
            <a:ext cx="12192000" cy="6108701"/>
          </a:xfrm>
          <a:prstGeom prst="rect">
            <a:avLst/>
          </a:prstGeom>
        </p:spPr>
        <p:txBody>
          <a:bodyPr/>
          <a:lstStyle/>
          <a:p>
            <a:pPr>
              <a:buChar char="‣"/>
            </a:pPr>
            <a:r>
              <a:t>Earlier did you try to change the post overlay color to a color other than red, blue, green, purple or orange?</a:t>
            </a:r>
          </a:p>
          <a:p>
            <a:pPr>
              <a:buChar char="‣"/>
            </a:pPr>
            <a:r>
              <a:t>If so! That shouldn’t have worked. Let’s add a new custom color by navigating to </a:t>
            </a:r>
            <a:r>
              <a:rPr b="1">
                <a:latin typeface="Avenir Next"/>
                <a:ea typeface="Avenir Next"/>
                <a:cs typeface="Avenir Next"/>
                <a:sym typeface="Avenir Next"/>
              </a:rPr>
              <a:t>_includes</a:t>
            </a:r>
            <a:r>
              <a:t> &gt; </a:t>
            </a:r>
            <a:r>
              <a:rPr b="1">
                <a:latin typeface="Avenir Next"/>
                <a:ea typeface="Avenir Next"/>
                <a:cs typeface="Avenir Next"/>
                <a:sym typeface="Avenir Next"/>
              </a:rPr>
              <a:t>utils</a:t>
            </a:r>
            <a:r>
              <a:t> &gt; </a:t>
            </a:r>
            <a:r>
              <a:rPr b="1">
                <a:latin typeface="Avenir Next"/>
                <a:ea typeface="Avenir Next"/>
                <a:cs typeface="Avenir Next"/>
                <a:sym typeface="Avenir Next"/>
              </a:rPr>
              <a:t>hero.html</a:t>
            </a:r>
            <a:endParaRPr b="1">
              <a:latin typeface="Avenir Next"/>
              <a:ea typeface="Avenir Next"/>
              <a:cs typeface="Avenir Next"/>
              <a:sym typeface="Avenir Next"/>
            </a:endParaRPr>
          </a:p>
          <a:p>
            <a:pPr>
              <a:buChar char="‣"/>
              <a:defRPr b="1">
                <a:solidFill>
                  <a:schemeClr val="accent1"/>
                </a:solidFill>
                <a:latin typeface="Avenir Next"/>
                <a:ea typeface="Avenir Next"/>
                <a:cs typeface="Avenir Next"/>
                <a:sym typeface="Avenir Next"/>
              </a:defRPr>
            </a:pPr>
            <a:r>
              <a:t>Activity: Create a custom overlay color to better fit your ideal blog aesthetic. </a:t>
            </a:r>
          </a:p>
        </p:txBody>
      </p:sp>
      <p:sp>
        <p:nvSpPr>
          <p:cNvPr id="618"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622" name="Create a blog with jekyll"/>
          <p:cNvSpPr txBox="1"/>
          <p:nvPr>
            <p:ph type="body" idx="13"/>
          </p:nvPr>
        </p:nvSpPr>
        <p:spPr>
          <a:prstGeom prst="rect">
            <a:avLst/>
          </a:prstGeom>
        </p:spPr>
        <p:txBody>
          <a:bodyPr/>
          <a:lstStyle/>
          <a:p>
            <a:pPr/>
            <a:r>
              <a:t>Create a blog with jekyll</a:t>
            </a:r>
          </a:p>
        </p:txBody>
      </p:sp>
      <p:sp>
        <p:nvSpPr>
          <p:cNvPr id="623"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624" name="Currently in hero.html only red, blue, green, purple or orange are defined and the fallback is a white color."/>
          <p:cNvSpPr txBox="1"/>
          <p:nvPr>
            <p:ph type="body" idx="1"/>
          </p:nvPr>
        </p:nvSpPr>
        <p:spPr>
          <a:xfrm>
            <a:off x="406400" y="2791177"/>
            <a:ext cx="12192000" cy="6108701"/>
          </a:xfrm>
          <a:prstGeom prst="rect">
            <a:avLst/>
          </a:prstGeom>
        </p:spPr>
        <p:txBody>
          <a:bodyPr/>
          <a:lstStyle/>
          <a:p>
            <a:pPr>
              <a:buChar char="‣"/>
            </a:pPr>
            <a:r>
              <a:t>Currently in </a:t>
            </a:r>
            <a:r>
              <a:rPr b="1">
                <a:latin typeface="Avenir Next"/>
                <a:ea typeface="Avenir Next"/>
                <a:cs typeface="Avenir Next"/>
                <a:sym typeface="Avenir Next"/>
              </a:rPr>
              <a:t>hero.html</a:t>
            </a:r>
            <a:r>
              <a:t> only red, blue, green, purple or orange are defined and the fallback is a white color.</a:t>
            </a:r>
          </a:p>
        </p:txBody>
      </p:sp>
      <p:sp>
        <p:nvSpPr>
          <p:cNvPr id="625"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6" name="Source: Jekyll Documentation"/>
          <p:cNvSpPr txBox="1"/>
          <p:nvPr/>
        </p:nvSpPr>
        <p:spPr>
          <a:xfrm>
            <a:off x="8940630" y="9050230"/>
            <a:ext cx="359333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solidFill>
                  <a:schemeClr val="accent1"/>
                </a:solidFill>
                <a:hlinkClick r:id="rId3" invalidUrl="" action="" tgtFrame="" tooltip="" history="1" highlightClick="0" endSnd="0"/>
              </a:rPr>
              <a:t>Jekyll Documentation</a:t>
            </a:r>
          </a:p>
        </p:txBody>
      </p:sp>
      <p:pic>
        <p:nvPicPr>
          <p:cNvPr id="627" name="post-overlay.png" descr="post-overlay.png"/>
          <p:cNvPicPr>
            <a:picLocks noChangeAspect="1"/>
          </p:cNvPicPr>
          <p:nvPr/>
        </p:nvPicPr>
        <p:blipFill>
          <a:blip r:embed="rId4">
            <a:extLst/>
          </a:blip>
          <a:stretch>
            <a:fillRect/>
          </a:stretch>
        </p:blipFill>
        <p:spPr>
          <a:xfrm>
            <a:off x="0" y="4060766"/>
            <a:ext cx="13004801" cy="6167718"/>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631" name="Create a blog with jekyll"/>
          <p:cNvSpPr txBox="1"/>
          <p:nvPr>
            <p:ph type="body" idx="13"/>
          </p:nvPr>
        </p:nvSpPr>
        <p:spPr>
          <a:prstGeom prst="rect">
            <a:avLst/>
          </a:prstGeom>
        </p:spPr>
        <p:txBody>
          <a:bodyPr/>
          <a:lstStyle/>
          <a:p>
            <a:pPr/>
            <a:r>
              <a:t>Create a blog with jekyll</a:t>
            </a:r>
          </a:p>
        </p:txBody>
      </p:sp>
      <p:sp>
        <p:nvSpPr>
          <p:cNvPr id="632"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633" name="Create bubblegum color…"/>
          <p:cNvSpPr txBox="1"/>
          <p:nvPr>
            <p:ph type="body" idx="1"/>
          </p:nvPr>
        </p:nvSpPr>
        <p:spPr>
          <a:xfrm>
            <a:off x="406400" y="2791177"/>
            <a:ext cx="12192000" cy="6108701"/>
          </a:xfrm>
          <a:prstGeom prst="rect">
            <a:avLst/>
          </a:prstGeom>
        </p:spPr>
        <p:txBody>
          <a:bodyPr/>
          <a:lstStyle/>
          <a:p>
            <a:pPr>
              <a:buChar char="‣"/>
            </a:pPr>
            <a:r>
              <a:t>Create bubblegum color</a:t>
            </a:r>
          </a:p>
          <a:p>
            <a:pPr marL="0" indent="0" defTabSz="457200">
              <a:spcBef>
                <a:spcPts val="0"/>
              </a:spcBef>
              <a:buClrTx/>
              <a:buSzTx/>
              <a:buFontTx/>
              <a:buNone/>
              <a:defRPr sz="3000">
                <a:solidFill>
                  <a:srgbClr val="01A33F"/>
                </a:solidFill>
                <a:latin typeface="Monaco"/>
                <a:ea typeface="Monaco"/>
                <a:cs typeface="Monaco"/>
                <a:sym typeface="Monaco"/>
              </a:defRPr>
            </a:pPr>
            <a:r>
              <a:rPr>
                <a:solidFill>
                  <a:srgbClr val="333344"/>
                </a:solidFill>
              </a:rPr>
              <a:t>{</a:t>
            </a:r>
            <a:r>
              <a:rPr>
                <a:solidFill>
                  <a:srgbClr val="FF5600"/>
                </a:solidFill>
              </a:rPr>
              <a:t>%</a:t>
            </a:r>
            <a:r>
              <a:rPr>
                <a:solidFill>
                  <a:srgbClr val="333344"/>
                </a:solidFill>
              </a:rPr>
              <a:t> </a:t>
            </a:r>
            <a:r>
              <a:rPr>
                <a:solidFill>
                  <a:srgbClr val="FF5600"/>
                </a:solidFill>
              </a:rPr>
              <a:t>if</a:t>
            </a:r>
            <a:r>
              <a:rPr>
                <a:solidFill>
                  <a:srgbClr val="333344"/>
                </a:solidFill>
              </a:rPr>
              <a:t> post.overlay </a:t>
            </a:r>
            <a:r>
              <a:rPr>
                <a:solidFill>
                  <a:srgbClr val="FF5600"/>
                </a:solidFill>
              </a:rPr>
              <a:t>==</a:t>
            </a:r>
            <a:r>
              <a:rPr>
                <a:solidFill>
                  <a:srgbClr val="333344"/>
                </a:solidFill>
              </a:rPr>
              <a:t> </a:t>
            </a:r>
            <a:r>
              <a:t>"bubblegum"</a:t>
            </a:r>
            <a:r>
              <a:rPr>
                <a:solidFill>
                  <a:srgbClr val="333344"/>
                </a:solidFill>
              </a:rPr>
              <a:t> </a:t>
            </a:r>
            <a:r>
              <a:rPr>
                <a:solidFill>
                  <a:srgbClr val="FF5600"/>
                </a:solidFill>
              </a:rPr>
              <a:t>%</a:t>
            </a:r>
            <a:r>
              <a:rPr>
                <a:solidFill>
                  <a:srgbClr val="333344"/>
                </a:solidFill>
              </a:rPr>
              <a:t>}{</a:t>
            </a:r>
            <a:r>
              <a:rPr>
                <a:solidFill>
                  <a:srgbClr val="FF5600"/>
                </a:solidFill>
              </a:rPr>
              <a:t>%</a:t>
            </a:r>
            <a:r>
              <a:rPr>
                <a:solidFill>
                  <a:srgbClr val="333344"/>
                </a:solidFill>
              </a:rPr>
              <a:t> assign overlay</a:t>
            </a:r>
            <a:r>
              <a:rPr>
                <a:solidFill>
                  <a:srgbClr val="FF5600"/>
                </a:solidFill>
              </a:rPr>
              <a:t>=</a:t>
            </a:r>
            <a:r>
              <a:t>"rgba(236, 151, 209,"</a:t>
            </a:r>
            <a:r>
              <a:rPr>
                <a:solidFill>
                  <a:srgbClr val="333344"/>
                </a:solidFill>
              </a:rPr>
              <a:t> </a:t>
            </a:r>
            <a:r>
              <a:rPr>
                <a:solidFill>
                  <a:srgbClr val="FF5600"/>
                </a:solidFill>
              </a:rPr>
              <a:t>%</a:t>
            </a:r>
            <a:r>
              <a:rPr>
                <a:solidFill>
                  <a:srgbClr val="333344"/>
                </a:solidFill>
              </a:rPr>
              <a:t>}{</a:t>
            </a:r>
            <a:r>
              <a:rPr>
                <a:solidFill>
                  <a:srgbClr val="FF5600"/>
                </a:solidFill>
              </a:rPr>
              <a:t>%</a:t>
            </a:r>
            <a:r>
              <a:rPr>
                <a:solidFill>
                  <a:srgbClr val="333344"/>
                </a:solidFill>
              </a:rPr>
              <a:t>endif </a:t>
            </a:r>
            <a:r>
              <a:rPr>
                <a:solidFill>
                  <a:srgbClr val="FF5600"/>
                </a:solidFill>
              </a:rPr>
              <a:t>%</a:t>
            </a:r>
            <a:r>
              <a:rPr>
                <a:solidFill>
                  <a:srgbClr val="333344"/>
                </a:solidFill>
              </a:rPr>
              <a:t>}</a:t>
            </a:r>
            <a:endParaRPr>
              <a:solidFill>
                <a:srgbClr val="333344"/>
              </a:solidFill>
            </a:endParaRPr>
          </a:p>
          <a:p>
            <a:pPr marL="156882" indent="-156882" defTabSz="457200">
              <a:spcBef>
                <a:spcPts val="0"/>
              </a:spcBef>
              <a:buChar char="‣"/>
              <a:defRPr sz="3000">
                <a:solidFill>
                  <a:srgbClr val="929292"/>
                </a:solidFill>
                <a:latin typeface="Monaco"/>
                <a:ea typeface="Monaco"/>
                <a:cs typeface="Monaco"/>
                <a:sym typeface="Monaco"/>
              </a:defRPr>
            </a:pPr>
          </a:p>
          <a:p>
            <a:pPr marL="0" indent="0" defTabSz="457200">
              <a:spcBef>
                <a:spcPts val="0"/>
              </a:spcBef>
              <a:buClrTx/>
              <a:buSzTx/>
              <a:buFontTx/>
              <a:buNone/>
              <a:defRPr sz="3000">
                <a:solidFill>
                  <a:srgbClr val="929292"/>
                </a:solidFill>
                <a:latin typeface="Monaco"/>
                <a:ea typeface="Monaco"/>
                <a:cs typeface="Monaco"/>
                <a:sym typeface="Monaco"/>
              </a:defRPr>
            </a:pPr>
            <a:r>
              <a:t>{% if post.overlay == “YOUR CUSTOM COLOR" %}{% assign overlay="rgba(R, G, B," %}{%endif %}</a:t>
            </a:r>
            <a:endParaRPr>
              <a:solidFill>
                <a:srgbClr val="333344"/>
              </a:solidFill>
            </a:endParaRPr>
          </a:p>
          <a:p>
            <a:pPr marL="392205" indent="-392205" defTabSz="457200">
              <a:spcBef>
                <a:spcPts val="0"/>
              </a:spcBef>
              <a:buChar char="‣"/>
              <a:defRPr sz="3000">
                <a:solidFill>
                  <a:srgbClr val="929292"/>
                </a:solidFill>
                <a:latin typeface="Monaco"/>
                <a:ea typeface="Monaco"/>
                <a:cs typeface="Monaco"/>
                <a:sym typeface="Monaco"/>
              </a:defRPr>
            </a:pPr>
            <a:r>
              <a:rPr>
                <a:solidFill>
                  <a:srgbClr val="333344"/>
                </a:solidFill>
              </a:rPr>
              <a:t>Choose your own color at: </a:t>
            </a:r>
            <a:r>
              <a:rPr u="sng">
                <a:solidFill>
                  <a:schemeClr val="accent1"/>
                </a:solidFill>
                <a:hlinkClick r:id="rId3" invalidUrl="" action="" tgtFrame="" tooltip="" history="1" highlightClick="0" endSnd="0"/>
              </a:rPr>
              <a:t>https://developer.mozilla.org/en-US/docs/Web/CSS/CSS_Colors/Color_picker_tool</a:t>
            </a:r>
          </a:p>
        </p:txBody>
      </p:sp>
      <p:sp>
        <p:nvSpPr>
          <p:cNvPr id="634"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35" name="Screen Shot 2018-04-07 at 5.14.12 PM.png" descr="Screen Shot 2018-04-07 at 5.14.12 PM.png"/>
          <p:cNvPicPr>
            <a:picLocks noChangeAspect="1"/>
          </p:cNvPicPr>
          <p:nvPr/>
        </p:nvPicPr>
        <p:blipFill>
          <a:blip r:embed="rId4">
            <a:extLst/>
          </a:blip>
          <a:stretch>
            <a:fillRect/>
          </a:stretch>
        </p:blipFill>
        <p:spPr>
          <a:xfrm>
            <a:off x="7114614" y="1097583"/>
            <a:ext cx="3649035" cy="2511212"/>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639" name="Create a blog with jekyll"/>
          <p:cNvSpPr txBox="1"/>
          <p:nvPr>
            <p:ph type="body" idx="13"/>
          </p:nvPr>
        </p:nvSpPr>
        <p:spPr>
          <a:prstGeom prst="rect">
            <a:avLst/>
          </a:prstGeom>
        </p:spPr>
        <p:txBody>
          <a:bodyPr/>
          <a:lstStyle/>
          <a:p>
            <a:pPr/>
            <a:r>
              <a:t>Create a blog with jekyll</a:t>
            </a:r>
          </a:p>
        </p:txBody>
      </p:sp>
      <p:sp>
        <p:nvSpPr>
          <p:cNvPr id="640"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641" name="Change front matter:…"/>
          <p:cNvSpPr txBox="1"/>
          <p:nvPr>
            <p:ph type="body" idx="1"/>
          </p:nvPr>
        </p:nvSpPr>
        <p:spPr>
          <a:xfrm>
            <a:off x="406400" y="2791177"/>
            <a:ext cx="12192000" cy="6108701"/>
          </a:xfrm>
          <a:prstGeom prst="rect">
            <a:avLst/>
          </a:prstGeom>
        </p:spPr>
        <p:txBody>
          <a:bodyPr/>
          <a:lstStyle/>
          <a:p>
            <a:pPr>
              <a:buChar char="‣"/>
            </a:pPr>
            <a:r>
              <a:t>Change front matter:</a:t>
            </a:r>
          </a:p>
          <a:p>
            <a:pPr lvl="1">
              <a:buChar char="‣"/>
            </a:pPr>
            <a:r>
              <a:t>overlay: bubblegum</a:t>
            </a:r>
          </a:p>
          <a:p>
            <a:pPr>
              <a:buChar char="‣"/>
            </a:pPr>
            <a:r>
              <a:t>Refresh blog and see new bubble gum colored post!</a:t>
            </a:r>
          </a:p>
        </p:txBody>
      </p:sp>
      <p:sp>
        <p:nvSpPr>
          <p:cNvPr id="642" name="Slide Number"/>
          <p:cNvSpPr txBox="1"/>
          <p:nvPr>
            <p:ph type="sldNum" sz="quarter" idx="4294967295"/>
          </p:nvPr>
        </p:nvSpPr>
        <p:spPr>
          <a:xfrm>
            <a:off x="12315805" y="431800"/>
            <a:ext cx="277714"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43" name="Screen Shot 2018-04-07 at 5.16.01 PM.png" descr="Screen Shot 2018-04-07 at 5.16.01 PM.png"/>
          <p:cNvPicPr>
            <a:picLocks noChangeAspect="1"/>
          </p:cNvPicPr>
          <p:nvPr/>
        </p:nvPicPr>
        <p:blipFill>
          <a:blip r:embed="rId3">
            <a:extLst/>
          </a:blip>
          <a:stretch>
            <a:fillRect/>
          </a:stretch>
        </p:blipFill>
        <p:spPr>
          <a:xfrm>
            <a:off x="3449279" y="5656317"/>
            <a:ext cx="6574353" cy="3536205"/>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47" name="Create a blog with jekyll"/>
          <p:cNvSpPr txBox="1"/>
          <p:nvPr>
            <p:ph type="body" idx="13"/>
          </p:nvPr>
        </p:nvSpPr>
        <p:spPr>
          <a:prstGeom prst="rect">
            <a:avLst/>
          </a:prstGeom>
        </p:spPr>
        <p:txBody>
          <a:bodyPr/>
          <a:lstStyle/>
          <a:p>
            <a:pPr/>
            <a:r>
              <a:t>Create a blog with jekyll</a:t>
            </a:r>
          </a:p>
        </p:txBody>
      </p:sp>
      <p:sp>
        <p:nvSpPr>
          <p:cNvPr id="648" name="CODING FREESTYLE"/>
          <p:cNvSpPr txBox="1"/>
          <p:nvPr>
            <p:ph type="title"/>
          </p:nvPr>
        </p:nvSpPr>
        <p:spPr>
          <a:prstGeom prst="rect">
            <a:avLst/>
          </a:prstGeom>
        </p:spPr>
        <p:txBody>
          <a:bodyPr/>
          <a:lstStyle>
            <a:lvl1pPr defTabSz="467359">
              <a:spcBef>
                <a:spcPts val="2200"/>
              </a:spcBef>
              <a:defRPr sz="4800"/>
            </a:lvl1pPr>
          </a:lstStyle>
          <a:p>
            <a:pPr/>
            <a:r>
              <a:t>CODING FREESTYLE</a:t>
            </a:r>
          </a:p>
        </p:txBody>
      </p:sp>
      <p:sp>
        <p:nvSpPr>
          <p:cNvPr id="649" name="Here’s your chance to make your blog truly your own!…"/>
          <p:cNvSpPr txBox="1"/>
          <p:nvPr>
            <p:ph type="body" idx="1"/>
          </p:nvPr>
        </p:nvSpPr>
        <p:spPr>
          <a:xfrm>
            <a:off x="406400" y="2791177"/>
            <a:ext cx="12192000" cy="6108701"/>
          </a:xfrm>
          <a:prstGeom prst="rect">
            <a:avLst/>
          </a:prstGeom>
        </p:spPr>
        <p:txBody>
          <a:bodyPr/>
          <a:lstStyle/>
          <a:p>
            <a:pPr>
              <a:buChar char="‣"/>
            </a:pPr>
            <a:r>
              <a:t>Here’s your chance to make your blog truly your own!</a:t>
            </a:r>
          </a:p>
          <a:p>
            <a:pPr>
              <a:buChar char="‣"/>
            </a:pPr>
            <a:r>
              <a:t>Some ideas:</a:t>
            </a:r>
          </a:p>
          <a:p>
            <a:pPr lvl="1">
              <a:buChar char="‣"/>
            </a:pPr>
            <a:r>
              <a:t>Delete stock posts</a:t>
            </a:r>
          </a:p>
          <a:p>
            <a:pPr lvl="1">
              <a:buChar char="‣"/>
            </a:pPr>
            <a:r>
              <a:t>Change color scheme</a:t>
            </a:r>
          </a:p>
          <a:p>
            <a:pPr lvl="1">
              <a:buChar char="‣"/>
            </a:pPr>
            <a:r>
              <a:t>Add a new posts</a:t>
            </a:r>
          </a:p>
          <a:p>
            <a:pPr lvl="1">
              <a:buChar char="‣"/>
            </a:pPr>
            <a:r>
              <a:t>Update variables in config.yml help</a:t>
            </a:r>
          </a:p>
        </p:txBody>
      </p:sp>
      <p:sp>
        <p:nvSpPr>
          <p:cNvPr id="65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54" name="Show and tell"/>
          <p:cNvSpPr txBox="1"/>
          <p:nvPr>
            <p:ph type="title"/>
          </p:nvPr>
        </p:nvSpPr>
        <p:spPr>
          <a:prstGeom prst="rect">
            <a:avLst/>
          </a:prstGeom>
        </p:spPr>
        <p:txBody>
          <a:bodyPr/>
          <a:lstStyle/>
          <a:p>
            <a:pPr/>
            <a:r>
              <a:t>Show and tell</a:t>
            </a:r>
          </a:p>
        </p:txBody>
      </p:sp>
      <p:sp>
        <p:nvSpPr>
          <p:cNvPr id="655" name="show everyone what your blog looks like"/>
          <p:cNvSpPr txBox="1"/>
          <p:nvPr>
            <p:ph type="body" sz="quarter" idx="1"/>
          </p:nvPr>
        </p:nvSpPr>
        <p:spPr>
          <a:prstGeom prst="rect">
            <a:avLst/>
          </a:prstGeom>
        </p:spPr>
        <p:txBody>
          <a:bodyPr/>
          <a:lstStyle/>
          <a:p>
            <a:pPr/>
            <a:r>
              <a:t>show everyone what your blog looks like</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59" name="CREATE A BLOG WITH JEKYLL"/>
          <p:cNvSpPr txBox="1"/>
          <p:nvPr>
            <p:ph type="body" idx="13"/>
          </p:nvPr>
        </p:nvSpPr>
        <p:spPr>
          <a:prstGeom prst="rect">
            <a:avLst/>
          </a:prstGeom>
        </p:spPr>
        <p:txBody>
          <a:bodyPr/>
          <a:lstStyle/>
          <a:p>
            <a:pPr/>
            <a:r>
              <a:t>CREATE A BLOG WITH JEKYLL</a:t>
            </a:r>
          </a:p>
        </p:txBody>
      </p:sp>
      <p:sp>
        <p:nvSpPr>
          <p:cNvPr id="660" name="NEXT STEPS  - PLaceholder"/>
          <p:cNvSpPr txBox="1"/>
          <p:nvPr>
            <p:ph type="title"/>
          </p:nvPr>
        </p:nvSpPr>
        <p:spPr>
          <a:prstGeom prst="rect">
            <a:avLst/>
          </a:prstGeom>
        </p:spPr>
        <p:txBody>
          <a:bodyPr/>
          <a:lstStyle>
            <a:lvl1pPr defTabSz="467359">
              <a:spcBef>
                <a:spcPts val="2200"/>
              </a:spcBef>
              <a:defRPr sz="4800"/>
            </a:lvl1pPr>
          </a:lstStyle>
          <a:p>
            <a:pPr/>
            <a:r>
              <a:t>NEXT STEPS  - PLaceholder</a:t>
            </a:r>
          </a:p>
        </p:txBody>
      </p:sp>
      <p:sp>
        <p:nvSpPr>
          <p:cNvPr id="661" name="Resources/Ideas of things to do with Jekyll…"/>
          <p:cNvSpPr txBox="1"/>
          <p:nvPr>
            <p:ph type="body" idx="1"/>
          </p:nvPr>
        </p:nvSpPr>
        <p:spPr>
          <a:prstGeom prst="rect">
            <a:avLst/>
          </a:prstGeom>
        </p:spPr>
        <p:txBody>
          <a:bodyPr/>
          <a:lstStyle>
            <a:lvl2pPr>
              <a:defRPr u="sng">
                <a:solidFill>
                  <a:schemeClr val="accent1"/>
                </a:solidFill>
                <a:hlinkClick r:id="rId3" invalidUrl="" action="" tgtFrame="" tooltip="" history="1" highlightClick="0" endSnd="0"/>
              </a:defRPr>
            </a:lvl2pPr>
          </a:lstStyle>
          <a:p>
            <a:pPr/>
            <a:r>
              <a:t>Resources/Ideas of things to do with Jekyll</a:t>
            </a:r>
          </a:p>
          <a:p>
            <a:pPr lvl="1">
              <a:defRPr u="none">
                <a:solidFill>
                  <a:srgbClr val="838787"/>
                </a:solidFill>
              </a:defRPr>
            </a:pPr>
            <a:r>
              <a:rPr u="sng">
                <a:solidFill>
                  <a:schemeClr val="accent1"/>
                </a:solidFill>
                <a:hlinkClick r:id="rId3" invalidUrl="" action="" tgtFrame="" tooltip="" history="1" highlightClick="0" endSnd="0"/>
              </a:rPr>
              <a:t>https://jekyllrb.com/docs/resources/</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65" name="🎉 THANK YOU!"/>
          <p:cNvSpPr txBox="1"/>
          <p:nvPr>
            <p:ph type="title" idx="4294967295"/>
          </p:nvPr>
        </p:nvSpPr>
        <p:spPr>
          <a:xfrm>
            <a:off x="-577716" y="2363654"/>
            <a:ext cx="14160233" cy="2793664"/>
          </a:xfrm>
          <a:prstGeom prst="rect">
            <a:avLst/>
          </a:prstGeom>
        </p:spPr>
        <p:txBody>
          <a:bodyPr/>
          <a:lstStyle>
            <a:lvl1pPr algn="ctr" defTabSz="554990">
              <a:spcBef>
                <a:spcPts val="0"/>
              </a:spcBef>
              <a:defRPr sz="16150">
                <a:solidFill>
                  <a:srgbClr val="34A5DB"/>
                </a:solidFill>
              </a:defRPr>
            </a:lvl1pPr>
          </a:lstStyle>
          <a:p>
            <a:pPr/>
            <a:r>
              <a:t>🎉 THANK YOU!</a:t>
            </a:r>
          </a:p>
        </p:txBody>
      </p:sp>
      <p:sp>
        <p:nvSpPr>
          <p:cNvPr id="666" name="qUESTIONS?"/>
          <p:cNvSpPr txBox="1"/>
          <p:nvPr/>
        </p:nvSpPr>
        <p:spPr>
          <a:xfrm>
            <a:off x="887657" y="7101921"/>
            <a:ext cx="4824142" cy="3021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338835">
              <a:lnSpc>
                <a:spcPct val="80000"/>
              </a:lnSpc>
              <a:spcBef>
                <a:spcPts val="0"/>
              </a:spcBef>
              <a:defRPr cap="all" sz="9628">
                <a:solidFill>
                  <a:srgbClr val="34A5DB"/>
                </a:solidFill>
                <a:latin typeface="+mn-lt"/>
                <a:ea typeface="+mn-ea"/>
                <a:cs typeface="+mn-cs"/>
                <a:sym typeface="DIN Condensed"/>
              </a:defRPr>
            </a:lvl1pPr>
          </a:lstStyle>
          <a:p>
            <a:pPr/>
            <a:r>
              <a:t>qUESTIONS? </a:t>
            </a:r>
          </a:p>
        </p:txBody>
      </p:sp>
      <p:sp>
        <p:nvSpPr>
          <p:cNvPr id="667" name="Feel free to e-mail me at: Monica@AboutMonica.com"/>
          <p:cNvSpPr txBox="1"/>
          <p:nvPr>
            <p:ph type="body" sz="quarter" idx="4294967295"/>
          </p:nvPr>
        </p:nvSpPr>
        <p:spPr>
          <a:xfrm>
            <a:off x="5708067" y="7042266"/>
            <a:ext cx="8453191" cy="2418364"/>
          </a:xfrm>
          <a:prstGeom prst="rect">
            <a:avLst/>
          </a:prstGeom>
        </p:spPr>
        <p:txBody>
          <a:bodyPr/>
          <a:lstStyle/>
          <a:p>
            <a:pPr lvl="1" marL="0" indent="228600">
              <a:buClrTx/>
              <a:buSzTx/>
              <a:buFontTx/>
              <a:buNone/>
              <a:defRPr b="1">
                <a:solidFill>
                  <a:schemeClr val="accent1"/>
                </a:solidFill>
                <a:latin typeface="Avenir Next"/>
                <a:ea typeface="Avenir Next"/>
                <a:cs typeface="Avenir Next"/>
                <a:sym typeface="Avenir Next"/>
              </a:defRPr>
            </a:pPr>
            <a:r>
              <a:t>Feel free to e-mail me at: </a:t>
            </a:r>
            <a:r>
              <a:rPr u="sng">
                <a:hlinkClick r:id="rId2" invalidUrl="" action="" tgtFrame="" tooltip="" history="1" highlightClick="0" endSnd="0"/>
              </a:rPr>
              <a:t>Monica@AboutMonica.com</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EBEBEB"/>
        </a:solidFill>
      </p:bgPr>
    </p:bg>
    <p:spTree>
      <p:nvGrpSpPr>
        <p:cNvPr id="1" name=""/>
        <p:cNvGrpSpPr/>
        <p:nvPr/>
      </p:nvGrpSpPr>
      <p:grpSpPr>
        <a:xfrm>
          <a:off x="0" y="0"/>
          <a:ext cx="0" cy="0"/>
          <a:chOff x="0" y="0"/>
          <a:chExt cx="0" cy="0"/>
        </a:xfrm>
      </p:grpSpPr>
      <p:sp>
        <p:nvSpPr>
          <p:cNvPr id="208" name="Jekyll is a static site generator. “Blogging is baked into Jekyll’s functionality. If you write articles and publish them online, you can publish and maintain a blog simply by managing a folder of text-files on your computer. Compared to the hassle of configuring and maintaining databases and web-based CMS systems.”"/>
          <p:cNvSpPr txBox="1"/>
          <p:nvPr>
            <p:ph type="body" idx="13"/>
          </p:nvPr>
        </p:nvSpPr>
        <p:spPr>
          <a:xfrm>
            <a:off x="889000" y="2908300"/>
            <a:ext cx="11226800" cy="4457700"/>
          </a:xfrm>
          <a:prstGeom prst="rect">
            <a:avLst/>
          </a:prstGeom>
        </p:spPr>
        <p:txBody>
          <a:bodyPr/>
          <a:lstStyle>
            <a:lvl1pPr defTabSz="457200">
              <a:lnSpc>
                <a:spcPts val="7200"/>
              </a:lnSpc>
              <a:spcBef>
                <a:spcPts val="2100"/>
              </a:spcBef>
              <a:defRPr cap="none" sz="3400">
                <a:latin typeface="Avenir Book"/>
                <a:ea typeface="Avenir Book"/>
                <a:cs typeface="Avenir Book"/>
                <a:sym typeface="Avenir Book"/>
              </a:defRPr>
            </a:lvl1pPr>
          </a:lstStyle>
          <a:p>
            <a:pPr/>
            <a:r>
              <a:t>Jekyll is a static site generator. “Blogging is baked into Jekyll’s functionality. If you write articles and publish them online, you can publish and maintain a blog simply by managing a folder of text-files on your computer. Compared to the hassle of configuring and maintaining databases and web-based CMS systems.” </a:t>
            </a:r>
          </a:p>
        </p:txBody>
      </p:sp>
      <p:sp>
        <p:nvSpPr>
          <p:cNvPr id="209" name="Source: Jekyll Documentation"/>
          <p:cNvSpPr txBox="1"/>
          <p:nvPr>
            <p:ph type="body" idx="14"/>
          </p:nvPr>
        </p:nvSpPr>
        <p:spPr>
          <a:prstGeom prst="rect">
            <a:avLst/>
          </a:prstGeom>
        </p:spPr>
        <p:txBody>
          <a:bodyPr/>
          <a:lstStyle/>
          <a:p>
            <a:pPr/>
            <a:r>
              <a:t>Source: </a:t>
            </a:r>
            <a:r>
              <a:rPr u="sng">
                <a:solidFill>
                  <a:schemeClr val="accent1"/>
                </a:solidFill>
                <a:hlinkClick r:id="rId3" invalidUrl="" action="" tgtFrame="" tooltip="" history="1" highlightClick="0" endSnd="0"/>
              </a:rPr>
              <a:t>Jekyll Documentation</a:t>
            </a:r>
          </a:p>
        </p:txBody>
      </p:sp>
      <p:sp>
        <p:nvSpPr>
          <p:cNvPr id="210" name="3) Jekyll overview"/>
          <p:cNvSpPr txBox="1"/>
          <p:nvPr>
            <p:ph type="body" idx="15"/>
          </p:nvPr>
        </p:nvSpPr>
        <p:spPr>
          <a:prstGeom prst="rect">
            <a:avLst/>
          </a:prstGeom>
        </p:spPr>
        <p:txBody>
          <a:bodyPr/>
          <a:lstStyle/>
          <a:p>
            <a:pPr/>
            <a:r>
              <a:t>3) Jekyll overview</a:t>
            </a:r>
          </a:p>
        </p:txBody>
      </p:sp>
      <p:sp>
        <p:nvSpPr>
          <p:cNvPr id="211" name="What is jekyll?"/>
          <p:cNvSpPr txBox="1"/>
          <p:nvPr>
            <p:ph type="title" idx="4294967295"/>
          </p:nvPr>
        </p:nvSpPr>
        <p:spPr>
          <a:prstGeom prst="rect">
            <a:avLst/>
          </a:prstGeom>
        </p:spPr>
        <p:txBody>
          <a:bodyPr/>
          <a:lstStyle>
            <a:lvl1pPr defTabSz="467359">
              <a:spcBef>
                <a:spcPts val="2200"/>
              </a:spcBef>
              <a:defRPr sz="4800"/>
            </a:lvl1pPr>
          </a:lstStyle>
          <a:p>
            <a:pPr/>
            <a:r>
              <a:t>What is jekyll?</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15" name="1) Examples of jekyll siteS"/>
          <p:cNvSpPr txBox="1"/>
          <p:nvPr>
            <p:ph type="body" idx="13"/>
          </p:nvPr>
        </p:nvSpPr>
        <p:spPr>
          <a:prstGeom prst="rect">
            <a:avLst/>
          </a:prstGeom>
        </p:spPr>
        <p:txBody>
          <a:bodyPr/>
          <a:lstStyle/>
          <a:p>
            <a:pPr/>
            <a:r>
              <a:t>1) Examples of jekyll siteS</a:t>
            </a:r>
          </a:p>
        </p:txBody>
      </p:sp>
      <p:sp>
        <p:nvSpPr>
          <p:cNvPr id="216"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17" name="Documentation Sites…"/>
          <p:cNvSpPr txBox="1"/>
          <p:nvPr>
            <p:ph type="body" idx="1"/>
          </p:nvPr>
        </p:nvSpPr>
        <p:spPr>
          <a:xfrm>
            <a:off x="406400" y="2791177"/>
            <a:ext cx="12192000" cy="6108701"/>
          </a:xfrm>
          <a:prstGeom prst="rect">
            <a:avLst/>
          </a:prstGeom>
        </p:spPr>
        <p:txBody>
          <a:bodyPr/>
          <a:lstStyle/>
          <a:p>
            <a:pPr marL="422275" indent="-422275" defTabSz="554990">
              <a:spcBef>
                <a:spcPts val="2600"/>
              </a:spcBef>
              <a:defRPr sz="3230"/>
            </a:pPr>
            <a:r>
              <a:t>Documentation Sites</a:t>
            </a:r>
          </a:p>
          <a:p>
            <a:pPr lvl="1" marL="844550" indent="-422275" defTabSz="554990">
              <a:spcBef>
                <a:spcPts val="2600"/>
              </a:spcBef>
              <a:defRPr sz="3230"/>
            </a:pPr>
            <a:r>
              <a:t>Ruby </a:t>
            </a:r>
            <a:r>
              <a:rPr u="sng">
                <a:solidFill>
                  <a:schemeClr val="accent1"/>
                </a:solidFill>
                <a:hlinkClick r:id="rId3" invalidUrl="" action="" tgtFrame="" tooltip="" history="1" highlightClick="0" endSnd="0"/>
              </a:rPr>
              <a:t>https://www.ruby-lang.org/en/</a:t>
            </a:r>
          </a:p>
          <a:p>
            <a:pPr lvl="1" marL="844550" indent="-422275" defTabSz="554990">
              <a:spcBef>
                <a:spcPts val="2600"/>
              </a:spcBef>
              <a:defRPr sz="3230"/>
            </a:pPr>
            <a:r>
              <a:t>Bootstrap </a:t>
            </a:r>
            <a:r>
              <a:rPr u="sng">
                <a:solidFill>
                  <a:schemeClr val="accent1"/>
                </a:solidFill>
                <a:hlinkClick r:id="rId4" invalidUrl="" action="" tgtFrame="" tooltip="" history="1" highlightClick="0" endSnd="0"/>
              </a:rPr>
              <a:t>https://getbootstrap.com/</a:t>
            </a:r>
          </a:p>
          <a:p>
            <a:pPr marL="422275" indent="-422275" defTabSz="554990">
              <a:spcBef>
                <a:spcPts val="2600"/>
              </a:spcBef>
              <a:defRPr sz="3230"/>
            </a:pPr>
            <a:r>
              <a:t>Blogs/Personal Websites</a:t>
            </a:r>
          </a:p>
          <a:p>
            <a:pPr lvl="1" marL="844550" indent="-422275" defTabSz="554990">
              <a:spcBef>
                <a:spcPts val="2600"/>
              </a:spcBef>
              <a:defRPr sz="3230"/>
            </a:pPr>
            <a:r>
              <a:rPr u="sng">
                <a:solidFill>
                  <a:schemeClr val="accent1"/>
                </a:solidFill>
                <a:hlinkClick r:id="rId5" invalidUrl="" action="" tgtFrame="" tooltip="" history="1" highlightClick="0" endSnd="0"/>
              </a:rPr>
              <a:t>https://zachholman.com</a:t>
            </a:r>
          </a:p>
          <a:p>
            <a:pPr lvl="1" marL="844550" indent="-422275" defTabSz="554990">
              <a:spcBef>
                <a:spcPts val="2600"/>
              </a:spcBef>
              <a:defRPr sz="3230"/>
            </a:pPr>
            <a:r>
              <a:rPr u="sng">
                <a:solidFill>
                  <a:schemeClr val="accent1"/>
                </a:solidFill>
                <a:hlinkClick r:id="rId6" invalidUrl="" action="" tgtFrame="" tooltip="" history="1" highlightClick="0" endSnd="0"/>
              </a:rPr>
              <a:t>www.datalogues.com</a:t>
            </a:r>
            <a:r>
              <a:t>	(Monica’s blog!)</a:t>
            </a:r>
          </a:p>
          <a:p>
            <a:pPr lvl="1" marL="844550" indent="-422275" defTabSz="554990">
              <a:spcBef>
                <a:spcPts val="2600"/>
              </a:spcBef>
              <a:defRPr sz="3230"/>
            </a:pPr>
            <a:r>
              <a:rPr u="sng">
                <a:solidFill>
                  <a:schemeClr val="accent1"/>
                </a:solidFill>
                <a:hlinkClick r:id="rId7" invalidUrl="" action="" tgtFrame="" tooltip="" history="1" highlightClick="0" endSnd="0"/>
              </a:rPr>
              <a:t>https://www.chenhuijing.com/</a:t>
            </a:r>
          </a:p>
        </p:txBody>
      </p:sp>
      <p:sp>
        <p:nvSpPr>
          <p:cNvPr id="218"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22" name="1) Examples of jekyll siteS"/>
          <p:cNvSpPr txBox="1"/>
          <p:nvPr>
            <p:ph type="body" idx="13"/>
          </p:nvPr>
        </p:nvSpPr>
        <p:spPr>
          <a:prstGeom prst="rect">
            <a:avLst/>
          </a:prstGeom>
        </p:spPr>
        <p:txBody>
          <a:bodyPr/>
          <a:lstStyle/>
          <a:p>
            <a:pPr/>
            <a:r>
              <a:t>1) Examples of jekyll siteS</a:t>
            </a:r>
          </a:p>
        </p:txBody>
      </p:sp>
      <p:sp>
        <p:nvSpPr>
          <p:cNvPr id="223"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24"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3" invalidUrl="" action="" tgtFrame="" tooltip="" history="1" highlightClick="0" endSnd="0"/>
              </a:rPr>
              <a:t>https://www.chenhuijing.com/#%F0%9F%8E%AE</a:t>
            </a:r>
          </a:p>
        </p:txBody>
      </p:sp>
      <p:sp>
        <p:nvSpPr>
          <p:cNvPr id="225"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6" name="Screen Shot 2018-04-07 at 2.12.42 PM.png" descr="Screen Shot 2018-04-07 at 2.12.42 PM.png"/>
          <p:cNvPicPr>
            <a:picLocks noChangeAspect="1"/>
          </p:cNvPicPr>
          <p:nvPr/>
        </p:nvPicPr>
        <p:blipFill>
          <a:blip r:embed="rId4">
            <a:extLst/>
          </a:blip>
          <a:stretch>
            <a:fillRect/>
          </a:stretch>
        </p:blipFill>
        <p:spPr>
          <a:xfrm>
            <a:off x="406399" y="2454021"/>
            <a:ext cx="12192002" cy="669975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